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3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7" r:id="rId3"/>
    <p:sldId id="257" r:id="rId4"/>
    <p:sldId id="277" r:id="rId5"/>
    <p:sldId id="276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8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E53F60-727E-41A0-A56C-11693EF0BC4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698AC2D-B1BF-47EE-B9A7-A8A3C1448931}">
      <dgm:prSet phldrT="[文字]" custT="1"/>
      <dgm:spPr/>
      <dgm:t>
        <a:bodyPr/>
        <a:lstStyle/>
        <a:p>
          <a:pPr algn="ctr"/>
          <a:r>
            <a:rPr lang="zh-TW" altLang="en-US" sz="2000" b="1" u="sng" dirty="0" smtClean="0">
              <a:solidFill>
                <a:schemeClr val="tx2">
                  <a:lumMod val="20000"/>
                  <a:lumOff val="80000"/>
                </a:schemeClr>
              </a:solidFill>
              <a:effectLst/>
            </a:rPr>
            <a:t>提報書面成果</a:t>
          </a:r>
          <a:endParaRPr lang="en-US" altLang="zh-TW" sz="2000" b="1" u="sng" dirty="0" smtClean="0">
            <a:solidFill>
              <a:schemeClr val="tx2">
                <a:lumMod val="20000"/>
                <a:lumOff val="80000"/>
              </a:schemeClr>
            </a:solidFill>
            <a:effectLst/>
          </a:endParaRPr>
        </a:p>
        <a:p>
          <a:pPr algn="ctr"/>
          <a:r>
            <a:rPr lang="zh-TW" altLang="en-US" sz="1800" b="1" dirty="0" smtClean="0"/>
            <a:t>地方衛生局就</a:t>
          </a:r>
          <a:r>
            <a:rPr lang="en-US" altLang="zh-TW" sz="1800" b="1" dirty="0" smtClean="0"/>
            <a:t>108</a:t>
          </a:r>
          <a:r>
            <a:rPr lang="zh-TW" altLang="en-US" sz="1800" b="1" dirty="0" smtClean="0"/>
            <a:t>年度之衛教主軸項目，於</a:t>
          </a:r>
          <a:r>
            <a:rPr lang="en-US" altLang="zh-TW" sz="1800" b="1" u="sng" dirty="0" smtClean="0"/>
            <a:t>109</a:t>
          </a:r>
          <a:r>
            <a:rPr lang="zh-TW" altLang="en-US" sz="1800" b="1" u="sng" dirty="0" smtClean="0"/>
            <a:t>年</a:t>
          </a:r>
          <a:r>
            <a:rPr lang="en-US" altLang="zh-TW" sz="1800" b="1" u="sng" dirty="0" smtClean="0"/>
            <a:t>1</a:t>
          </a:r>
          <a:r>
            <a:rPr lang="zh-TW" altLang="en-US" sz="1800" b="1" u="sng" dirty="0" smtClean="0"/>
            <a:t>月</a:t>
          </a:r>
          <a:r>
            <a:rPr lang="en-US" altLang="zh-TW" sz="1800" b="1" u="sng" dirty="0" smtClean="0"/>
            <a:t>10</a:t>
          </a:r>
          <a:r>
            <a:rPr lang="zh-TW" altLang="en-US" sz="1800" b="1" u="sng" dirty="0" smtClean="0"/>
            <a:t>日前</a:t>
          </a:r>
          <a:r>
            <a:rPr lang="zh-TW" altLang="en-US" sz="1800" b="1" u="none" dirty="0" smtClean="0"/>
            <a:t>自提</a:t>
          </a:r>
          <a:r>
            <a:rPr lang="zh-TW" altLang="en-US" sz="1800" b="1" dirty="0" smtClean="0"/>
            <a:t>年度主軸業務推動之書面成果報告。</a:t>
          </a:r>
          <a:endParaRPr lang="zh-TW" altLang="en-US" sz="1800" b="1" dirty="0"/>
        </a:p>
      </dgm:t>
    </dgm:pt>
    <dgm:pt modelId="{C289E3E4-F5DA-4D79-A96C-C20B6B7ADC50}" type="parTrans" cxnId="{502C7EA8-F3FF-4A6A-BBB3-C639FA204FCC}">
      <dgm:prSet/>
      <dgm:spPr/>
      <dgm:t>
        <a:bodyPr/>
        <a:lstStyle/>
        <a:p>
          <a:endParaRPr lang="zh-TW" altLang="en-US"/>
        </a:p>
      </dgm:t>
    </dgm:pt>
    <dgm:pt modelId="{35ADEB1C-26E2-48A0-9164-7EE9A1BB9C28}" type="sibTrans" cxnId="{502C7EA8-F3FF-4A6A-BBB3-C639FA204FCC}">
      <dgm:prSet/>
      <dgm:spPr/>
      <dgm:t>
        <a:bodyPr/>
        <a:lstStyle/>
        <a:p>
          <a:endParaRPr lang="zh-TW" altLang="en-US"/>
        </a:p>
      </dgm:t>
    </dgm:pt>
    <dgm:pt modelId="{A93316F3-6228-4F2C-B125-98B28DD08563}">
      <dgm:prSet phldrT="[文字]" custT="1"/>
      <dgm:spPr/>
      <dgm:t>
        <a:bodyPr anchor="t"/>
        <a:lstStyle/>
        <a:p>
          <a:r>
            <a:rPr lang="zh-TW" altLang="en-US" sz="2000" b="1" u="sng" dirty="0" smtClean="0">
              <a:solidFill>
                <a:schemeClr val="tx2">
                  <a:lumMod val="20000"/>
                  <a:lumOff val="80000"/>
                </a:schemeClr>
              </a:solidFill>
              <a:effectLst/>
            </a:rPr>
            <a:t>委員評分</a:t>
          </a:r>
          <a:endParaRPr lang="en-US" altLang="zh-TW" sz="2000" b="1" u="sng" dirty="0" smtClean="0">
            <a:solidFill>
              <a:schemeClr val="tx2">
                <a:lumMod val="20000"/>
                <a:lumOff val="80000"/>
              </a:schemeClr>
            </a:solidFill>
            <a:effectLst/>
          </a:endParaRPr>
        </a:p>
        <a:p>
          <a:r>
            <a:rPr lang="zh-TW" altLang="en-US" sz="1800" b="1" dirty="0" smtClean="0"/>
            <a:t>由本部</a:t>
          </a:r>
          <a:r>
            <a:rPr lang="zh-TW" altLang="en-US" sz="1800" b="1" u="sng" dirty="0" smtClean="0"/>
            <a:t>邀集委員</a:t>
          </a:r>
          <a:r>
            <a:rPr lang="zh-TW" altLang="en-US" sz="1800" b="1" dirty="0" smtClean="0"/>
            <a:t>針對書面成果進行綜合性評分。</a:t>
          </a:r>
          <a:endParaRPr lang="zh-TW" altLang="en-US" sz="1800" b="1" dirty="0"/>
        </a:p>
      </dgm:t>
    </dgm:pt>
    <dgm:pt modelId="{59C98407-D241-41FE-B0E0-08BFCBF83C57}" type="parTrans" cxnId="{39FA69D5-9A9E-4465-A56C-472B05B5BA07}">
      <dgm:prSet/>
      <dgm:spPr/>
      <dgm:t>
        <a:bodyPr/>
        <a:lstStyle/>
        <a:p>
          <a:endParaRPr lang="zh-TW" altLang="en-US"/>
        </a:p>
      </dgm:t>
    </dgm:pt>
    <dgm:pt modelId="{0BC54C16-6715-4A4A-BBE1-CC5A72D35349}" type="sibTrans" cxnId="{39FA69D5-9A9E-4465-A56C-472B05B5BA07}">
      <dgm:prSet/>
      <dgm:spPr/>
      <dgm:t>
        <a:bodyPr/>
        <a:lstStyle/>
        <a:p>
          <a:endParaRPr lang="zh-TW" altLang="en-US"/>
        </a:p>
      </dgm:t>
    </dgm:pt>
    <dgm:pt modelId="{0A019A19-F362-496F-A593-BD7067C51E22}" type="pres">
      <dgm:prSet presAssocID="{9DE53F60-727E-41A0-A56C-11693EF0BC4A}" presName="Name0" presStyleCnt="0">
        <dgm:presLayoutVars>
          <dgm:dir/>
          <dgm:resizeHandles val="exact"/>
        </dgm:presLayoutVars>
      </dgm:prSet>
      <dgm:spPr/>
    </dgm:pt>
    <dgm:pt modelId="{4F7E8F06-5F89-4023-AB85-D3D7C0591E35}" type="pres">
      <dgm:prSet presAssocID="{D698AC2D-B1BF-47EE-B9A7-A8A3C144893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2E9B2CF-2E4A-4FD2-8E09-46C5751C46FF}" type="pres">
      <dgm:prSet presAssocID="{35ADEB1C-26E2-48A0-9164-7EE9A1BB9C28}" presName="sibTrans" presStyleLbl="sibTrans2D1" presStyleIdx="0" presStyleCnt="1"/>
      <dgm:spPr/>
      <dgm:t>
        <a:bodyPr/>
        <a:lstStyle/>
        <a:p>
          <a:endParaRPr lang="zh-TW" altLang="en-US"/>
        </a:p>
      </dgm:t>
    </dgm:pt>
    <dgm:pt modelId="{0BAFBB18-DD89-4A36-B789-229BA3543D63}" type="pres">
      <dgm:prSet presAssocID="{35ADEB1C-26E2-48A0-9164-7EE9A1BB9C28}" presName="connectorText" presStyleLbl="sibTrans2D1" presStyleIdx="0" presStyleCnt="1"/>
      <dgm:spPr/>
      <dgm:t>
        <a:bodyPr/>
        <a:lstStyle/>
        <a:p>
          <a:endParaRPr lang="zh-TW" altLang="en-US"/>
        </a:p>
      </dgm:t>
    </dgm:pt>
    <dgm:pt modelId="{4052D54E-9AC9-4C58-BA2A-67A7485CFED1}" type="pres">
      <dgm:prSet presAssocID="{A93316F3-6228-4F2C-B125-98B28DD0856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9FA69D5-9A9E-4465-A56C-472B05B5BA07}" srcId="{9DE53F60-727E-41A0-A56C-11693EF0BC4A}" destId="{A93316F3-6228-4F2C-B125-98B28DD08563}" srcOrd="1" destOrd="0" parTransId="{59C98407-D241-41FE-B0E0-08BFCBF83C57}" sibTransId="{0BC54C16-6715-4A4A-BBE1-CC5A72D35349}"/>
    <dgm:cxn modelId="{502C7EA8-F3FF-4A6A-BBB3-C639FA204FCC}" srcId="{9DE53F60-727E-41A0-A56C-11693EF0BC4A}" destId="{D698AC2D-B1BF-47EE-B9A7-A8A3C1448931}" srcOrd="0" destOrd="0" parTransId="{C289E3E4-F5DA-4D79-A96C-C20B6B7ADC50}" sibTransId="{35ADEB1C-26E2-48A0-9164-7EE9A1BB9C28}"/>
    <dgm:cxn modelId="{41203322-8287-4FE0-996B-F3E7E2E8690B}" type="presOf" srcId="{D698AC2D-B1BF-47EE-B9A7-A8A3C1448931}" destId="{4F7E8F06-5F89-4023-AB85-D3D7C0591E35}" srcOrd="0" destOrd="0" presId="urn:microsoft.com/office/officeart/2005/8/layout/process1"/>
    <dgm:cxn modelId="{060BFBFD-4FAD-4569-AD86-00F1DDEADD10}" type="presOf" srcId="{A93316F3-6228-4F2C-B125-98B28DD08563}" destId="{4052D54E-9AC9-4C58-BA2A-67A7485CFED1}" srcOrd="0" destOrd="0" presId="urn:microsoft.com/office/officeart/2005/8/layout/process1"/>
    <dgm:cxn modelId="{3F8E97C3-DD03-42BA-8AC6-9667E4E542B8}" type="presOf" srcId="{9DE53F60-727E-41A0-A56C-11693EF0BC4A}" destId="{0A019A19-F362-496F-A593-BD7067C51E22}" srcOrd="0" destOrd="0" presId="urn:microsoft.com/office/officeart/2005/8/layout/process1"/>
    <dgm:cxn modelId="{F4084D98-7486-49C1-8AD8-9BE48D6B6D4E}" type="presOf" srcId="{35ADEB1C-26E2-48A0-9164-7EE9A1BB9C28}" destId="{52E9B2CF-2E4A-4FD2-8E09-46C5751C46FF}" srcOrd="0" destOrd="0" presId="urn:microsoft.com/office/officeart/2005/8/layout/process1"/>
    <dgm:cxn modelId="{1D3DDC04-8C68-4DBC-B65B-EA3E968217FE}" type="presOf" srcId="{35ADEB1C-26E2-48A0-9164-7EE9A1BB9C28}" destId="{0BAFBB18-DD89-4A36-B789-229BA3543D63}" srcOrd="1" destOrd="0" presId="urn:microsoft.com/office/officeart/2005/8/layout/process1"/>
    <dgm:cxn modelId="{EC1E3D31-8229-4272-81B3-47BE30F736C5}" type="presParOf" srcId="{0A019A19-F362-496F-A593-BD7067C51E22}" destId="{4F7E8F06-5F89-4023-AB85-D3D7C0591E35}" srcOrd="0" destOrd="0" presId="urn:microsoft.com/office/officeart/2005/8/layout/process1"/>
    <dgm:cxn modelId="{84530686-C465-4972-AD1D-AFD48111ECB5}" type="presParOf" srcId="{0A019A19-F362-496F-A593-BD7067C51E22}" destId="{52E9B2CF-2E4A-4FD2-8E09-46C5751C46FF}" srcOrd="1" destOrd="0" presId="urn:microsoft.com/office/officeart/2005/8/layout/process1"/>
    <dgm:cxn modelId="{D3AD7738-2BD2-47CB-83CA-8EFB0B6151A3}" type="presParOf" srcId="{52E9B2CF-2E4A-4FD2-8E09-46C5751C46FF}" destId="{0BAFBB18-DD89-4A36-B789-229BA3543D63}" srcOrd="0" destOrd="0" presId="urn:microsoft.com/office/officeart/2005/8/layout/process1"/>
    <dgm:cxn modelId="{1EB7D3E9-89C1-4400-828E-7BFA8E067CCB}" type="presParOf" srcId="{0A019A19-F362-496F-A593-BD7067C51E22}" destId="{4052D54E-9AC9-4C58-BA2A-67A7485CFED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559315-98B8-4A30-9731-FB0C6B6FB1F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478A3D3-8855-4279-8441-80AD40A0D41E}">
      <dgm:prSet phldrT="[文字]" custT="1"/>
      <dgm:spPr/>
      <dgm:t>
        <a:bodyPr/>
        <a:lstStyle/>
        <a:p>
          <a:r>
            <a:rPr lang="zh-TW" altLang="en-US" sz="1800" b="1" dirty="0" smtClean="0"/>
            <a:t>主管支持度</a:t>
          </a:r>
          <a:endParaRPr lang="zh-TW" altLang="en-US" sz="1800" b="1" dirty="0"/>
        </a:p>
      </dgm:t>
    </dgm:pt>
    <dgm:pt modelId="{A2C60434-0166-4E6E-9533-3299B2127B88}" type="parTrans" cxnId="{F7E9DD44-F481-4746-B3C6-5948B393DB7C}">
      <dgm:prSet/>
      <dgm:spPr/>
      <dgm:t>
        <a:bodyPr/>
        <a:lstStyle/>
        <a:p>
          <a:endParaRPr lang="zh-TW" altLang="en-US" sz="1600"/>
        </a:p>
      </dgm:t>
    </dgm:pt>
    <dgm:pt modelId="{1790142A-2036-4DEF-B6DF-9AC44AF57C07}" type="sibTrans" cxnId="{F7E9DD44-F481-4746-B3C6-5948B393DB7C}">
      <dgm:prSet/>
      <dgm:spPr/>
      <dgm:t>
        <a:bodyPr/>
        <a:lstStyle/>
        <a:p>
          <a:endParaRPr lang="zh-TW" altLang="en-US" sz="1600"/>
        </a:p>
      </dgm:t>
    </dgm:pt>
    <dgm:pt modelId="{C3DB27B4-1704-4E24-9F98-743FDF62E82E}">
      <dgm:prSet phldrT="[文字]" custT="1"/>
      <dgm:spPr/>
      <dgm:t>
        <a:bodyPr/>
        <a:lstStyle/>
        <a:p>
          <a:r>
            <a:rPr lang="zh-TW" altLang="en-US" sz="1600" dirty="0" smtClean="0"/>
            <a:t>配分從</a:t>
          </a:r>
          <a:r>
            <a:rPr lang="en-US" altLang="zh-TW" sz="1600" dirty="0" smtClean="0"/>
            <a:t>4</a:t>
          </a:r>
          <a:r>
            <a:rPr lang="zh-TW" altLang="en-US" sz="1600" dirty="0" smtClean="0"/>
            <a:t>分調整成</a:t>
          </a:r>
          <a:r>
            <a:rPr lang="en-US" altLang="zh-TW" sz="1600" dirty="0" smtClean="0"/>
            <a:t>6</a:t>
          </a:r>
          <a:r>
            <a:rPr lang="zh-TW" altLang="en-US" sz="1600" dirty="0" smtClean="0"/>
            <a:t>分。</a:t>
          </a:r>
          <a:endParaRPr lang="zh-TW" altLang="en-US" sz="1600" dirty="0"/>
        </a:p>
      </dgm:t>
    </dgm:pt>
    <dgm:pt modelId="{71183819-EE7C-47E6-B556-AD36E873DD80}" type="parTrans" cxnId="{D6BBDA67-6EF4-463E-9432-79EC1D1199B0}">
      <dgm:prSet/>
      <dgm:spPr/>
      <dgm:t>
        <a:bodyPr/>
        <a:lstStyle/>
        <a:p>
          <a:endParaRPr lang="zh-TW" altLang="en-US" sz="1600"/>
        </a:p>
      </dgm:t>
    </dgm:pt>
    <dgm:pt modelId="{830036DD-CABA-4E85-B40C-A9FB96D64128}" type="sibTrans" cxnId="{D6BBDA67-6EF4-463E-9432-79EC1D1199B0}">
      <dgm:prSet/>
      <dgm:spPr/>
      <dgm:t>
        <a:bodyPr/>
        <a:lstStyle/>
        <a:p>
          <a:endParaRPr lang="zh-TW" altLang="en-US" sz="1600"/>
        </a:p>
      </dgm:t>
    </dgm:pt>
    <dgm:pt modelId="{E644106A-6367-4C26-8FB3-9A80E250E3BE}">
      <dgm:prSet phldrT="[文字]" custT="1"/>
      <dgm:spPr/>
      <dgm:t>
        <a:bodyPr/>
        <a:lstStyle/>
        <a:p>
          <a:r>
            <a:rPr lang="zh-TW" altLang="en-US" sz="1800" b="1" dirty="0" smtClean="0"/>
            <a:t>各項資源</a:t>
          </a:r>
          <a:endParaRPr lang="en-US" altLang="zh-TW" sz="1800" b="1" dirty="0" smtClean="0"/>
        </a:p>
        <a:p>
          <a:r>
            <a:rPr lang="zh-TW" altLang="en-US" sz="1800" b="1" dirty="0" smtClean="0"/>
            <a:t>結合辦理情形</a:t>
          </a:r>
          <a:endParaRPr lang="zh-TW" altLang="en-US" sz="1800" b="1" dirty="0"/>
        </a:p>
      </dgm:t>
    </dgm:pt>
    <dgm:pt modelId="{EBC8BF99-8732-4DB5-9549-C89D760743C9}" type="parTrans" cxnId="{CA297AF5-F139-4514-BD7E-6E1A11FE5629}">
      <dgm:prSet/>
      <dgm:spPr/>
      <dgm:t>
        <a:bodyPr/>
        <a:lstStyle/>
        <a:p>
          <a:endParaRPr lang="zh-TW" altLang="en-US" sz="1600"/>
        </a:p>
      </dgm:t>
    </dgm:pt>
    <dgm:pt modelId="{54344CFC-8A40-4222-B860-38EAC6E84FAD}" type="sibTrans" cxnId="{CA297AF5-F139-4514-BD7E-6E1A11FE5629}">
      <dgm:prSet/>
      <dgm:spPr/>
      <dgm:t>
        <a:bodyPr/>
        <a:lstStyle/>
        <a:p>
          <a:endParaRPr lang="zh-TW" altLang="en-US" sz="1600"/>
        </a:p>
      </dgm:t>
    </dgm:pt>
    <dgm:pt modelId="{558468B7-4897-4FC3-8E5B-18FBC029999F}">
      <dgm:prSet phldrT="[文字]" custT="1"/>
      <dgm:spPr/>
      <dgm:t>
        <a:bodyPr/>
        <a:lstStyle/>
        <a:p>
          <a:r>
            <a:rPr lang="zh-TW" altLang="en-US" sz="1600" dirty="0" smtClean="0"/>
            <a:t>配分從</a:t>
          </a:r>
          <a:r>
            <a:rPr lang="en-US" altLang="zh-TW" sz="1600" dirty="0" smtClean="0"/>
            <a:t>12</a:t>
          </a:r>
          <a:r>
            <a:rPr lang="zh-TW" altLang="en-US" sz="1600" dirty="0" smtClean="0"/>
            <a:t>分調整成</a:t>
          </a:r>
          <a:r>
            <a:rPr lang="en-US" altLang="zh-TW" sz="1600" dirty="0" smtClean="0"/>
            <a:t>15</a:t>
          </a:r>
          <a:r>
            <a:rPr lang="zh-TW" altLang="en-US" sz="1600" dirty="0" smtClean="0"/>
            <a:t>分。</a:t>
          </a:r>
          <a:endParaRPr lang="zh-TW" altLang="en-US" sz="1600" dirty="0"/>
        </a:p>
      </dgm:t>
    </dgm:pt>
    <dgm:pt modelId="{78FCB77B-8A05-46E3-987A-E7BCB515F42C}" type="parTrans" cxnId="{BE43747E-7D68-4EC3-99AD-0F64109611CE}">
      <dgm:prSet/>
      <dgm:spPr/>
      <dgm:t>
        <a:bodyPr/>
        <a:lstStyle/>
        <a:p>
          <a:endParaRPr lang="zh-TW" altLang="en-US" sz="1600"/>
        </a:p>
      </dgm:t>
    </dgm:pt>
    <dgm:pt modelId="{BE4B7A72-7D33-4A78-8D82-6B6E8C4CBC5C}" type="sibTrans" cxnId="{BE43747E-7D68-4EC3-99AD-0F64109611CE}">
      <dgm:prSet/>
      <dgm:spPr/>
      <dgm:t>
        <a:bodyPr/>
        <a:lstStyle/>
        <a:p>
          <a:endParaRPr lang="zh-TW" altLang="en-US" sz="1600"/>
        </a:p>
      </dgm:t>
    </dgm:pt>
    <dgm:pt modelId="{DFD4F4CA-B0FD-4765-B42C-31C87CC1DFDC}">
      <dgm:prSet custT="1"/>
      <dgm:spPr/>
      <dgm:t>
        <a:bodyPr/>
        <a:lstStyle/>
        <a:p>
          <a:r>
            <a:rPr lang="zh-TW" altLang="en-US" sz="1800" b="1" dirty="0" smtClean="0"/>
            <a:t>媒體通路露出</a:t>
          </a:r>
          <a:endParaRPr lang="en-US" altLang="zh-TW" sz="1800" b="1" dirty="0" smtClean="0"/>
        </a:p>
        <a:p>
          <a:r>
            <a:rPr lang="zh-TW" altLang="en-US" sz="1800" b="1" dirty="0" smtClean="0"/>
            <a:t>行銷及宣導情形</a:t>
          </a:r>
          <a:endParaRPr lang="en-US" altLang="zh-TW" sz="1800" b="1" dirty="0" smtClean="0"/>
        </a:p>
      </dgm:t>
    </dgm:pt>
    <dgm:pt modelId="{607AF1B7-847F-4CFA-AE4D-22D69322F299}" type="parTrans" cxnId="{1F955F1C-39A2-41E2-9C79-E4EC74538B46}">
      <dgm:prSet/>
      <dgm:spPr/>
      <dgm:t>
        <a:bodyPr/>
        <a:lstStyle/>
        <a:p>
          <a:endParaRPr lang="zh-TW" altLang="en-US"/>
        </a:p>
      </dgm:t>
    </dgm:pt>
    <dgm:pt modelId="{0A993AA6-F199-4F34-8C8A-879CE396E12F}" type="sibTrans" cxnId="{1F955F1C-39A2-41E2-9C79-E4EC74538B46}">
      <dgm:prSet/>
      <dgm:spPr/>
      <dgm:t>
        <a:bodyPr/>
        <a:lstStyle/>
        <a:p>
          <a:endParaRPr lang="zh-TW" altLang="en-US"/>
        </a:p>
      </dgm:t>
    </dgm:pt>
    <dgm:pt modelId="{3F9ED0E1-7BAD-42EF-8337-16E42CFED8AB}">
      <dgm:prSet custT="1"/>
      <dgm:spPr/>
      <dgm:t>
        <a:bodyPr/>
        <a:lstStyle/>
        <a:p>
          <a:r>
            <a:rPr lang="zh-TW" altLang="en-US" sz="1600" dirty="0" smtClean="0"/>
            <a:t>配分從</a:t>
          </a:r>
          <a:r>
            <a:rPr lang="en-US" altLang="zh-TW" sz="1600" dirty="0" smtClean="0"/>
            <a:t>10</a:t>
          </a:r>
          <a:r>
            <a:rPr lang="zh-TW" altLang="en-US" sz="1600" dirty="0" smtClean="0"/>
            <a:t>分調整成</a:t>
          </a:r>
          <a:r>
            <a:rPr lang="en-US" altLang="zh-TW" sz="1600" dirty="0" smtClean="0"/>
            <a:t>15</a:t>
          </a:r>
          <a:r>
            <a:rPr lang="zh-TW" altLang="en-US" sz="1600" dirty="0" smtClean="0"/>
            <a:t>分。</a:t>
          </a:r>
          <a:endParaRPr lang="zh-TW" altLang="en-US" sz="1600" dirty="0"/>
        </a:p>
      </dgm:t>
    </dgm:pt>
    <dgm:pt modelId="{12435C2E-A549-4C57-990E-AFF50E8463C6}" type="parTrans" cxnId="{85F73764-8301-42F9-8205-30FBDBE02CBF}">
      <dgm:prSet/>
      <dgm:spPr/>
      <dgm:t>
        <a:bodyPr/>
        <a:lstStyle/>
        <a:p>
          <a:endParaRPr lang="zh-TW" altLang="en-US"/>
        </a:p>
      </dgm:t>
    </dgm:pt>
    <dgm:pt modelId="{DCF9E140-60C7-4336-B4FB-BB1395552FB9}" type="sibTrans" cxnId="{85F73764-8301-42F9-8205-30FBDBE02CBF}">
      <dgm:prSet/>
      <dgm:spPr/>
      <dgm:t>
        <a:bodyPr/>
        <a:lstStyle/>
        <a:p>
          <a:endParaRPr lang="zh-TW" altLang="en-US"/>
        </a:p>
      </dgm:t>
    </dgm:pt>
    <dgm:pt modelId="{E07EF9CF-AA72-4CB1-91C2-23524C7BDC80}">
      <dgm:prSet phldrT="[文字]" custT="1"/>
      <dgm:spPr/>
      <dgm:t>
        <a:bodyPr/>
        <a:lstStyle/>
        <a:p>
          <a:r>
            <a:rPr lang="zh-TW" altLang="en-US" sz="1600" dirty="0" smtClean="0"/>
            <a:t>考評指標二中之細項。</a:t>
          </a:r>
          <a:endParaRPr lang="zh-TW" altLang="en-US" sz="1600" dirty="0"/>
        </a:p>
      </dgm:t>
    </dgm:pt>
    <dgm:pt modelId="{1AF95BA8-B8AD-4C35-A346-8BD9FC43A6CE}" type="parTrans" cxnId="{CA9DC61B-9B6A-4FBF-9767-013468DD7E47}">
      <dgm:prSet/>
      <dgm:spPr/>
      <dgm:t>
        <a:bodyPr/>
        <a:lstStyle/>
        <a:p>
          <a:endParaRPr lang="zh-TW" altLang="en-US"/>
        </a:p>
      </dgm:t>
    </dgm:pt>
    <dgm:pt modelId="{4A172242-2916-4E50-8D5E-C21FAA6A3950}" type="sibTrans" cxnId="{CA9DC61B-9B6A-4FBF-9767-013468DD7E47}">
      <dgm:prSet/>
      <dgm:spPr/>
      <dgm:t>
        <a:bodyPr/>
        <a:lstStyle/>
        <a:p>
          <a:endParaRPr lang="zh-TW" altLang="en-US"/>
        </a:p>
      </dgm:t>
    </dgm:pt>
    <dgm:pt modelId="{44D8D529-E08F-416D-896F-1F533E4C2319}">
      <dgm:prSet phldrT="[文字]" custT="1"/>
      <dgm:spPr/>
      <dgm:t>
        <a:bodyPr/>
        <a:lstStyle/>
        <a:p>
          <a:r>
            <a:rPr lang="zh-TW" altLang="en-US" sz="1600" dirty="0" smtClean="0"/>
            <a:t>考評指標二中之細項。</a:t>
          </a:r>
          <a:endParaRPr lang="zh-TW" altLang="en-US" sz="1600" dirty="0"/>
        </a:p>
      </dgm:t>
    </dgm:pt>
    <dgm:pt modelId="{81B3A7D6-FA41-4989-AD98-03F5686E269D}" type="parTrans" cxnId="{370F2B97-EE9E-4B05-BC19-67645910E046}">
      <dgm:prSet/>
      <dgm:spPr/>
      <dgm:t>
        <a:bodyPr/>
        <a:lstStyle/>
        <a:p>
          <a:endParaRPr lang="zh-TW" altLang="en-US"/>
        </a:p>
      </dgm:t>
    </dgm:pt>
    <dgm:pt modelId="{67F4CD78-0F13-4A93-B744-E08CB47AAE66}" type="sibTrans" cxnId="{370F2B97-EE9E-4B05-BC19-67645910E046}">
      <dgm:prSet/>
      <dgm:spPr/>
      <dgm:t>
        <a:bodyPr/>
        <a:lstStyle/>
        <a:p>
          <a:endParaRPr lang="zh-TW" altLang="en-US"/>
        </a:p>
      </dgm:t>
    </dgm:pt>
    <dgm:pt modelId="{FA122C33-85B0-4D8F-B704-E4AD406BCBCF}">
      <dgm:prSet custT="1"/>
      <dgm:spPr/>
      <dgm:t>
        <a:bodyPr/>
        <a:lstStyle/>
        <a:p>
          <a:r>
            <a:rPr lang="zh-TW" altLang="en-US" sz="1600" dirty="0" smtClean="0"/>
            <a:t>考評指標三中之細項。</a:t>
          </a:r>
          <a:endParaRPr lang="zh-TW" altLang="en-US" sz="1600" dirty="0"/>
        </a:p>
      </dgm:t>
    </dgm:pt>
    <dgm:pt modelId="{5C9CFD9E-BA41-44FD-BC2C-8AD581A6A689}" type="parTrans" cxnId="{86426288-C98A-4976-B9D3-1AD38B0EC682}">
      <dgm:prSet/>
      <dgm:spPr/>
      <dgm:t>
        <a:bodyPr/>
        <a:lstStyle/>
        <a:p>
          <a:endParaRPr lang="zh-TW" altLang="en-US"/>
        </a:p>
      </dgm:t>
    </dgm:pt>
    <dgm:pt modelId="{9436FED0-B4B8-4BF3-A222-A892D1F9D01A}" type="sibTrans" cxnId="{86426288-C98A-4976-B9D3-1AD38B0EC682}">
      <dgm:prSet/>
      <dgm:spPr/>
      <dgm:t>
        <a:bodyPr/>
        <a:lstStyle/>
        <a:p>
          <a:endParaRPr lang="zh-TW" altLang="en-US"/>
        </a:p>
      </dgm:t>
    </dgm:pt>
    <dgm:pt modelId="{306D25FF-56F8-423C-8ADE-F8D202890B34}" type="pres">
      <dgm:prSet presAssocID="{04559315-98B8-4A30-9731-FB0C6B6FB1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3C22904-5101-4437-A7D7-AFBDE3AEC3EE}" type="pres">
      <dgm:prSet presAssocID="{2478A3D3-8855-4279-8441-80AD40A0D41E}" presName="linNode" presStyleCnt="0"/>
      <dgm:spPr/>
    </dgm:pt>
    <dgm:pt modelId="{84830936-FDB8-4667-9C63-D79EFC565524}" type="pres">
      <dgm:prSet presAssocID="{2478A3D3-8855-4279-8441-80AD40A0D41E}" presName="parentText" presStyleLbl="node1" presStyleIdx="0" presStyleCnt="3" custScaleX="85185" custScaleY="38968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0EC4C35-8F78-4ABA-81D2-EE38A8C6F444}" type="pres">
      <dgm:prSet presAssocID="{2478A3D3-8855-4279-8441-80AD40A0D41E}" presName="descendantText" presStyleLbl="alignAccFollowNode1" presStyleIdx="0" presStyleCnt="3" custScaleX="67125" custScaleY="3351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06F4A76-8828-4596-8FF3-49B798F785DB}" type="pres">
      <dgm:prSet presAssocID="{1790142A-2036-4DEF-B6DF-9AC44AF57C07}" presName="sp" presStyleCnt="0"/>
      <dgm:spPr/>
    </dgm:pt>
    <dgm:pt modelId="{BB01986C-DD4B-4CCF-8F18-436470035871}" type="pres">
      <dgm:prSet presAssocID="{E644106A-6367-4C26-8FB3-9A80E250E3BE}" presName="linNode" presStyleCnt="0"/>
      <dgm:spPr/>
    </dgm:pt>
    <dgm:pt modelId="{F477C993-A4AC-4C90-8C4C-D77F95EBDB64}" type="pres">
      <dgm:prSet presAssocID="{E644106A-6367-4C26-8FB3-9A80E250E3BE}" presName="parentText" presStyleLbl="node1" presStyleIdx="1" presStyleCnt="3" custScaleX="85185" custScaleY="4015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ADD6C8-B677-4FA9-819E-6179D54A9121}" type="pres">
      <dgm:prSet presAssocID="{E644106A-6367-4C26-8FB3-9A80E250E3BE}" presName="descendantText" presStyleLbl="alignAccFollowNode1" presStyleIdx="1" presStyleCnt="3" custScaleX="66620" custScaleY="3597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5F23B43-6B85-47F8-81E7-B092D9C17414}" type="pres">
      <dgm:prSet presAssocID="{54344CFC-8A40-4222-B860-38EAC6E84FAD}" presName="sp" presStyleCnt="0"/>
      <dgm:spPr/>
    </dgm:pt>
    <dgm:pt modelId="{1B2FF5C9-0696-40F8-9690-14C22BF3DE38}" type="pres">
      <dgm:prSet presAssocID="{DFD4F4CA-B0FD-4765-B42C-31C87CC1DFDC}" presName="linNode" presStyleCnt="0"/>
      <dgm:spPr/>
    </dgm:pt>
    <dgm:pt modelId="{C9492222-925E-4D18-8726-B13D9605A717}" type="pres">
      <dgm:prSet presAssocID="{DFD4F4CA-B0FD-4765-B42C-31C87CC1DFDC}" presName="parentText" presStyleLbl="node1" presStyleIdx="2" presStyleCnt="3" custScaleX="85185" custScaleY="4851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1CCA577-2900-43FC-BFA0-9661EED73919}" type="pres">
      <dgm:prSet presAssocID="{DFD4F4CA-B0FD-4765-B42C-31C87CC1DFDC}" presName="descendantText" presStyleLbl="alignAccFollowNode1" presStyleIdx="2" presStyleCnt="3" custScaleX="66667" custScaleY="3930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EBDB863-631B-4D2A-8E09-5948FBDE1A30}" type="presOf" srcId="{FA122C33-85B0-4D8F-B704-E4AD406BCBCF}" destId="{61CCA577-2900-43FC-BFA0-9661EED73919}" srcOrd="0" destOrd="1" presId="urn:microsoft.com/office/officeart/2005/8/layout/vList5"/>
    <dgm:cxn modelId="{CA297AF5-F139-4514-BD7E-6E1A11FE5629}" srcId="{04559315-98B8-4A30-9731-FB0C6B6FB1F1}" destId="{E644106A-6367-4C26-8FB3-9A80E250E3BE}" srcOrd="1" destOrd="0" parTransId="{EBC8BF99-8732-4DB5-9549-C89D760743C9}" sibTransId="{54344CFC-8A40-4222-B860-38EAC6E84FAD}"/>
    <dgm:cxn modelId="{4685F3D6-D1EB-4C8E-ACF0-371B52FCEC03}" type="presOf" srcId="{04559315-98B8-4A30-9731-FB0C6B6FB1F1}" destId="{306D25FF-56F8-423C-8ADE-F8D202890B34}" srcOrd="0" destOrd="0" presId="urn:microsoft.com/office/officeart/2005/8/layout/vList5"/>
    <dgm:cxn modelId="{D6BBDA67-6EF4-463E-9432-79EC1D1199B0}" srcId="{2478A3D3-8855-4279-8441-80AD40A0D41E}" destId="{C3DB27B4-1704-4E24-9F98-743FDF62E82E}" srcOrd="0" destOrd="0" parTransId="{71183819-EE7C-47E6-B556-AD36E873DD80}" sibTransId="{830036DD-CABA-4E85-B40C-A9FB96D64128}"/>
    <dgm:cxn modelId="{3D64F077-6B64-44AD-BFA2-8C02A87CD894}" type="presOf" srcId="{2478A3D3-8855-4279-8441-80AD40A0D41E}" destId="{84830936-FDB8-4667-9C63-D79EFC565524}" srcOrd="0" destOrd="0" presId="urn:microsoft.com/office/officeart/2005/8/layout/vList5"/>
    <dgm:cxn modelId="{C9E8DC29-9574-495D-8221-566868D9A7E1}" type="presOf" srcId="{44D8D529-E08F-416D-896F-1F533E4C2319}" destId="{83ADD6C8-B677-4FA9-819E-6179D54A9121}" srcOrd="0" destOrd="1" presId="urn:microsoft.com/office/officeart/2005/8/layout/vList5"/>
    <dgm:cxn modelId="{8DCEC6F3-CC65-461E-9EB1-2F1CCF7A0FA9}" type="presOf" srcId="{E07EF9CF-AA72-4CB1-91C2-23524C7BDC80}" destId="{D0EC4C35-8F78-4ABA-81D2-EE38A8C6F444}" srcOrd="0" destOrd="1" presId="urn:microsoft.com/office/officeart/2005/8/layout/vList5"/>
    <dgm:cxn modelId="{CA9DC61B-9B6A-4FBF-9767-013468DD7E47}" srcId="{2478A3D3-8855-4279-8441-80AD40A0D41E}" destId="{E07EF9CF-AA72-4CB1-91C2-23524C7BDC80}" srcOrd="1" destOrd="0" parTransId="{1AF95BA8-B8AD-4C35-A346-8BD9FC43A6CE}" sibTransId="{4A172242-2916-4E50-8D5E-C21FAA6A3950}"/>
    <dgm:cxn modelId="{14F9CDC7-DFF7-457C-9B1A-9A0E6B38401A}" type="presOf" srcId="{558468B7-4897-4FC3-8E5B-18FBC029999F}" destId="{83ADD6C8-B677-4FA9-819E-6179D54A9121}" srcOrd="0" destOrd="0" presId="urn:microsoft.com/office/officeart/2005/8/layout/vList5"/>
    <dgm:cxn modelId="{5C2F05CE-D326-49D7-A128-A1350B3AB966}" type="presOf" srcId="{E644106A-6367-4C26-8FB3-9A80E250E3BE}" destId="{F477C993-A4AC-4C90-8C4C-D77F95EBDB64}" srcOrd="0" destOrd="0" presId="urn:microsoft.com/office/officeart/2005/8/layout/vList5"/>
    <dgm:cxn modelId="{F7E9DD44-F481-4746-B3C6-5948B393DB7C}" srcId="{04559315-98B8-4A30-9731-FB0C6B6FB1F1}" destId="{2478A3D3-8855-4279-8441-80AD40A0D41E}" srcOrd="0" destOrd="0" parTransId="{A2C60434-0166-4E6E-9533-3299B2127B88}" sibTransId="{1790142A-2036-4DEF-B6DF-9AC44AF57C07}"/>
    <dgm:cxn modelId="{48E08465-1971-4BD6-B5AB-01B3309A2569}" type="presOf" srcId="{DFD4F4CA-B0FD-4765-B42C-31C87CC1DFDC}" destId="{C9492222-925E-4D18-8726-B13D9605A717}" srcOrd="0" destOrd="0" presId="urn:microsoft.com/office/officeart/2005/8/layout/vList5"/>
    <dgm:cxn modelId="{E574052F-0449-40EB-82E1-A857C3776D5A}" type="presOf" srcId="{C3DB27B4-1704-4E24-9F98-743FDF62E82E}" destId="{D0EC4C35-8F78-4ABA-81D2-EE38A8C6F444}" srcOrd="0" destOrd="0" presId="urn:microsoft.com/office/officeart/2005/8/layout/vList5"/>
    <dgm:cxn modelId="{0E251F66-0BBA-4446-833C-0FC8DE01F49D}" type="presOf" srcId="{3F9ED0E1-7BAD-42EF-8337-16E42CFED8AB}" destId="{61CCA577-2900-43FC-BFA0-9661EED73919}" srcOrd="0" destOrd="0" presId="urn:microsoft.com/office/officeart/2005/8/layout/vList5"/>
    <dgm:cxn modelId="{86426288-C98A-4976-B9D3-1AD38B0EC682}" srcId="{DFD4F4CA-B0FD-4765-B42C-31C87CC1DFDC}" destId="{FA122C33-85B0-4D8F-B704-E4AD406BCBCF}" srcOrd="1" destOrd="0" parTransId="{5C9CFD9E-BA41-44FD-BC2C-8AD581A6A689}" sibTransId="{9436FED0-B4B8-4BF3-A222-A892D1F9D01A}"/>
    <dgm:cxn modelId="{85F73764-8301-42F9-8205-30FBDBE02CBF}" srcId="{DFD4F4CA-B0FD-4765-B42C-31C87CC1DFDC}" destId="{3F9ED0E1-7BAD-42EF-8337-16E42CFED8AB}" srcOrd="0" destOrd="0" parTransId="{12435C2E-A549-4C57-990E-AFF50E8463C6}" sibTransId="{DCF9E140-60C7-4336-B4FB-BB1395552FB9}"/>
    <dgm:cxn modelId="{BE43747E-7D68-4EC3-99AD-0F64109611CE}" srcId="{E644106A-6367-4C26-8FB3-9A80E250E3BE}" destId="{558468B7-4897-4FC3-8E5B-18FBC029999F}" srcOrd="0" destOrd="0" parTransId="{78FCB77B-8A05-46E3-987A-E7BCB515F42C}" sibTransId="{BE4B7A72-7D33-4A78-8D82-6B6E8C4CBC5C}"/>
    <dgm:cxn modelId="{1F955F1C-39A2-41E2-9C79-E4EC74538B46}" srcId="{04559315-98B8-4A30-9731-FB0C6B6FB1F1}" destId="{DFD4F4CA-B0FD-4765-B42C-31C87CC1DFDC}" srcOrd="2" destOrd="0" parTransId="{607AF1B7-847F-4CFA-AE4D-22D69322F299}" sibTransId="{0A993AA6-F199-4F34-8C8A-879CE396E12F}"/>
    <dgm:cxn modelId="{370F2B97-EE9E-4B05-BC19-67645910E046}" srcId="{E644106A-6367-4C26-8FB3-9A80E250E3BE}" destId="{44D8D529-E08F-416D-896F-1F533E4C2319}" srcOrd="1" destOrd="0" parTransId="{81B3A7D6-FA41-4989-AD98-03F5686E269D}" sibTransId="{67F4CD78-0F13-4A93-B744-E08CB47AAE66}"/>
    <dgm:cxn modelId="{457EEE34-80C5-426E-A5A8-2235C9E2AAF6}" type="presParOf" srcId="{306D25FF-56F8-423C-8ADE-F8D202890B34}" destId="{13C22904-5101-4437-A7D7-AFBDE3AEC3EE}" srcOrd="0" destOrd="0" presId="urn:microsoft.com/office/officeart/2005/8/layout/vList5"/>
    <dgm:cxn modelId="{9314BF3B-3E25-4947-B04C-B42F91267942}" type="presParOf" srcId="{13C22904-5101-4437-A7D7-AFBDE3AEC3EE}" destId="{84830936-FDB8-4667-9C63-D79EFC565524}" srcOrd="0" destOrd="0" presId="urn:microsoft.com/office/officeart/2005/8/layout/vList5"/>
    <dgm:cxn modelId="{36B5457D-6AC1-463D-A56E-C412E0862315}" type="presParOf" srcId="{13C22904-5101-4437-A7D7-AFBDE3AEC3EE}" destId="{D0EC4C35-8F78-4ABA-81D2-EE38A8C6F444}" srcOrd="1" destOrd="0" presId="urn:microsoft.com/office/officeart/2005/8/layout/vList5"/>
    <dgm:cxn modelId="{FB5AB648-8FA9-4336-9BC5-F3A3884FE7E1}" type="presParOf" srcId="{306D25FF-56F8-423C-8ADE-F8D202890B34}" destId="{B06F4A76-8828-4596-8FF3-49B798F785DB}" srcOrd="1" destOrd="0" presId="urn:microsoft.com/office/officeart/2005/8/layout/vList5"/>
    <dgm:cxn modelId="{6E07893B-A210-48DB-BB12-59A84B18A9C5}" type="presParOf" srcId="{306D25FF-56F8-423C-8ADE-F8D202890B34}" destId="{BB01986C-DD4B-4CCF-8F18-436470035871}" srcOrd="2" destOrd="0" presId="urn:microsoft.com/office/officeart/2005/8/layout/vList5"/>
    <dgm:cxn modelId="{AB99EFB8-E918-47BE-B9F1-016CC17A8110}" type="presParOf" srcId="{BB01986C-DD4B-4CCF-8F18-436470035871}" destId="{F477C993-A4AC-4C90-8C4C-D77F95EBDB64}" srcOrd="0" destOrd="0" presId="urn:microsoft.com/office/officeart/2005/8/layout/vList5"/>
    <dgm:cxn modelId="{5058AFC0-5B38-4408-91C9-FD93F2FA4DC2}" type="presParOf" srcId="{BB01986C-DD4B-4CCF-8F18-436470035871}" destId="{83ADD6C8-B677-4FA9-819E-6179D54A9121}" srcOrd="1" destOrd="0" presId="urn:microsoft.com/office/officeart/2005/8/layout/vList5"/>
    <dgm:cxn modelId="{4B32EC5B-3672-435C-B9AD-741C2DB55511}" type="presParOf" srcId="{306D25FF-56F8-423C-8ADE-F8D202890B34}" destId="{15F23B43-6B85-47F8-81E7-B092D9C17414}" srcOrd="3" destOrd="0" presId="urn:microsoft.com/office/officeart/2005/8/layout/vList5"/>
    <dgm:cxn modelId="{3CB08CEA-746B-4237-A5FE-73D8236A8A83}" type="presParOf" srcId="{306D25FF-56F8-423C-8ADE-F8D202890B34}" destId="{1B2FF5C9-0696-40F8-9690-14C22BF3DE38}" srcOrd="4" destOrd="0" presId="urn:microsoft.com/office/officeart/2005/8/layout/vList5"/>
    <dgm:cxn modelId="{83B68EDD-0EBA-4FD6-BF7A-3F1B990E44F8}" type="presParOf" srcId="{1B2FF5C9-0696-40F8-9690-14C22BF3DE38}" destId="{C9492222-925E-4D18-8726-B13D9605A717}" srcOrd="0" destOrd="0" presId="urn:microsoft.com/office/officeart/2005/8/layout/vList5"/>
    <dgm:cxn modelId="{0C2FF647-2D7A-4659-B0FD-2D08D9FE38BB}" type="presParOf" srcId="{1B2FF5C9-0696-40F8-9690-14C22BF3DE38}" destId="{61CCA577-2900-43FC-BFA0-9661EED739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559315-98B8-4A30-9731-FB0C6B6FB1F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83E16E89-A886-4E13-A176-00F90BEF6588}">
      <dgm:prSet phldrT="[文字]" custT="1"/>
      <dgm:spPr/>
      <dgm:t>
        <a:bodyPr/>
        <a:lstStyle/>
        <a:p>
          <a:r>
            <a:rPr lang="zh-TW" altLang="en-US" sz="1800" b="1" dirty="0" smtClean="0"/>
            <a:t>衛生局自行設計之教材及文宣製作物</a:t>
          </a:r>
          <a:endParaRPr lang="zh-TW" altLang="en-US" sz="1800" b="1" dirty="0"/>
        </a:p>
      </dgm:t>
    </dgm:pt>
    <dgm:pt modelId="{ED2C895A-2EB8-4D32-AE12-658BC58AA079}" type="parTrans" cxnId="{E40E7C6E-282C-4879-897A-23614FB4C450}">
      <dgm:prSet/>
      <dgm:spPr/>
      <dgm:t>
        <a:bodyPr/>
        <a:lstStyle/>
        <a:p>
          <a:endParaRPr lang="zh-TW" altLang="en-US" sz="1600"/>
        </a:p>
      </dgm:t>
    </dgm:pt>
    <dgm:pt modelId="{F927B196-07F2-495C-A39D-3D86DF0F79BA}" type="sibTrans" cxnId="{E40E7C6E-282C-4879-897A-23614FB4C450}">
      <dgm:prSet/>
      <dgm:spPr/>
      <dgm:t>
        <a:bodyPr/>
        <a:lstStyle/>
        <a:p>
          <a:endParaRPr lang="zh-TW" altLang="en-US" sz="1600"/>
        </a:p>
      </dgm:t>
    </dgm:pt>
    <dgm:pt modelId="{29FAEFE7-4FC7-415C-A6C5-88240A8891CF}">
      <dgm:prSet phldrT="[文字]" custT="1"/>
      <dgm:spPr/>
      <dgm:t>
        <a:bodyPr/>
        <a:lstStyle/>
        <a:p>
          <a:r>
            <a:rPr lang="zh-TW" altLang="en-US" sz="1600" dirty="0" smtClean="0"/>
            <a:t>將原</a:t>
          </a:r>
          <a:r>
            <a:rPr lang="en-US" altLang="zh-TW" sz="1600" dirty="0" smtClean="0"/>
            <a:t>2</a:t>
          </a:r>
          <a:r>
            <a:rPr lang="zh-TW" altLang="en-US" sz="1600" dirty="0" smtClean="0"/>
            <a:t>項指標項目「衛生局自行設計之教材」以及「相關文宣製作物內容的豐富創意度」合併計分，避免重複評核。</a:t>
          </a:r>
          <a:endParaRPr lang="zh-TW" altLang="en-US" sz="1600" dirty="0"/>
        </a:p>
      </dgm:t>
    </dgm:pt>
    <dgm:pt modelId="{EF0252CA-EA44-4A6D-97B2-437D6B796D85}" type="parTrans" cxnId="{1996F8EF-58F5-46ED-BBAF-95E1FC621F5E}">
      <dgm:prSet/>
      <dgm:spPr/>
      <dgm:t>
        <a:bodyPr/>
        <a:lstStyle/>
        <a:p>
          <a:endParaRPr lang="zh-TW" altLang="en-US" sz="1600"/>
        </a:p>
      </dgm:t>
    </dgm:pt>
    <dgm:pt modelId="{EAF7B7D2-9C2C-437D-8A44-1E7788C5C774}" type="sibTrans" cxnId="{1996F8EF-58F5-46ED-BBAF-95E1FC621F5E}">
      <dgm:prSet/>
      <dgm:spPr/>
      <dgm:t>
        <a:bodyPr/>
        <a:lstStyle/>
        <a:p>
          <a:endParaRPr lang="zh-TW" altLang="en-US" sz="1600"/>
        </a:p>
      </dgm:t>
    </dgm:pt>
    <dgm:pt modelId="{2478A3D3-8855-4279-8441-80AD40A0D41E}">
      <dgm:prSet phldrT="[文字]" custT="1"/>
      <dgm:spPr/>
      <dgm:t>
        <a:bodyPr/>
        <a:lstStyle/>
        <a:p>
          <a:r>
            <a:rPr lang="en-US" altLang="zh-TW" sz="1800" b="1" dirty="0" smtClean="0"/>
            <a:t>108</a:t>
          </a:r>
          <a:r>
            <a:rPr lang="zh-TW" altLang="en-US" sz="1800" b="1" dirty="0" smtClean="0"/>
            <a:t>年考評</a:t>
          </a:r>
          <a:endParaRPr lang="en-US" altLang="zh-TW" sz="1800" b="1" dirty="0" smtClean="0"/>
        </a:p>
        <a:p>
          <a:r>
            <a:rPr lang="zh-TW" altLang="en-US" sz="1800" b="1" dirty="0" smtClean="0"/>
            <a:t>新增之項目</a:t>
          </a:r>
          <a:endParaRPr lang="zh-TW" altLang="en-US" sz="1800" b="1" dirty="0"/>
        </a:p>
      </dgm:t>
    </dgm:pt>
    <dgm:pt modelId="{A2C60434-0166-4E6E-9533-3299B2127B88}" type="parTrans" cxnId="{F7E9DD44-F481-4746-B3C6-5948B393DB7C}">
      <dgm:prSet/>
      <dgm:spPr/>
      <dgm:t>
        <a:bodyPr/>
        <a:lstStyle/>
        <a:p>
          <a:endParaRPr lang="zh-TW" altLang="en-US" sz="1600"/>
        </a:p>
      </dgm:t>
    </dgm:pt>
    <dgm:pt modelId="{1790142A-2036-4DEF-B6DF-9AC44AF57C07}" type="sibTrans" cxnId="{F7E9DD44-F481-4746-B3C6-5948B393DB7C}">
      <dgm:prSet/>
      <dgm:spPr/>
      <dgm:t>
        <a:bodyPr/>
        <a:lstStyle/>
        <a:p>
          <a:endParaRPr lang="zh-TW" altLang="en-US" sz="1600"/>
        </a:p>
      </dgm:t>
    </dgm:pt>
    <dgm:pt modelId="{C3DB27B4-1704-4E24-9F98-743FDF62E82E}">
      <dgm:prSet phldrT="[文字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zh-TW" altLang="en-US" sz="1600" dirty="0"/>
        </a:p>
      </dgm:t>
    </dgm:pt>
    <dgm:pt modelId="{71183819-EE7C-47E6-B556-AD36E873DD80}" type="parTrans" cxnId="{D6BBDA67-6EF4-463E-9432-79EC1D1199B0}">
      <dgm:prSet/>
      <dgm:spPr/>
      <dgm:t>
        <a:bodyPr/>
        <a:lstStyle/>
        <a:p>
          <a:endParaRPr lang="zh-TW" altLang="en-US" sz="1600"/>
        </a:p>
      </dgm:t>
    </dgm:pt>
    <dgm:pt modelId="{830036DD-CABA-4E85-B40C-A9FB96D64128}" type="sibTrans" cxnId="{D6BBDA67-6EF4-463E-9432-79EC1D1199B0}">
      <dgm:prSet/>
      <dgm:spPr/>
      <dgm:t>
        <a:bodyPr/>
        <a:lstStyle/>
        <a:p>
          <a:endParaRPr lang="zh-TW" altLang="en-US" sz="1600"/>
        </a:p>
      </dgm:t>
    </dgm:pt>
    <dgm:pt modelId="{4A490EB5-8E03-4C94-A175-051D9C756655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600" dirty="0" smtClean="0"/>
            <a:t>　行政處理時效。</a:t>
          </a:r>
          <a:endParaRPr lang="zh-TW" altLang="en-US" sz="1600" dirty="0"/>
        </a:p>
      </dgm:t>
    </dgm:pt>
    <dgm:pt modelId="{A9C266CC-148F-47B3-8D77-0C5DA682AE67}" type="parTrans" cxnId="{C288BA6B-63B3-46A0-B4D0-B646AAB1F04B}">
      <dgm:prSet/>
      <dgm:spPr/>
      <dgm:t>
        <a:bodyPr/>
        <a:lstStyle/>
        <a:p>
          <a:endParaRPr lang="zh-TW" altLang="en-US"/>
        </a:p>
      </dgm:t>
    </dgm:pt>
    <dgm:pt modelId="{67385CCE-82DF-4FD5-887B-91C017B2E7A5}" type="sibTrans" cxnId="{C288BA6B-63B3-46A0-B4D0-B646AAB1F04B}">
      <dgm:prSet/>
      <dgm:spPr/>
      <dgm:t>
        <a:bodyPr/>
        <a:lstStyle/>
        <a:p>
          <a:endParaRPr lang="zh-TW" altLang="en-US"/>
        </a:p>
      </dgm:t>
    </dgm:pt>
    <dgm:pt modelId="{3B86F699-1715-4305-87E1-D18BA8F1E346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600" dirty="0" smtClean="0"/>
            <a:t>　地方亮點特色（加分項）。</a:t>
          </a:r>
        </a:p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zh-TW" altLang="en-US" sz="1600" dirty="0"/>
        </a:p>
      </dgm:t>
    </dgm:pt>
    <dgm:pt modelId="{DDDFA7A7-D7BA-4BD2-977E-3EFF9FA10543}" type="parTrans" cxnId="{6A87BE1E-2F2E-4950-8C7A-87F092A8D01F}">
      <dgm:prSet/>
      <dgm:spPr/>
      <dgm:t>
        <a:bodyPr/>
        <a:lstStyle/>
        <a:p>
          <a:endParaRPr lang="zh-TW" altLang="en-US"/>
        </a:p>
      </dgm:t>
    </dgm:pt>
    <dgm:pt modelId="{098842B4-6BED-4090-9C24-488DF60118F2}" type="sibTrans" cxnId="{6A87BE1E-2F2E-4950-8C7A-87F092A8D01F}">
      <dgm:prSet/>
      <dgm:spPr/>
      <dgm:t>
        <a:bodyPr/>
        <a:lstStyle/>
        <a:p>
          <a:endParaRPr lang="zh-TW" altLang="en-US"/>
        </a:p>
      </dgm:t>
    </dgm:pt>
    <dgm:pt modelId="{306D25FF-56F8-423C-8ADE-F8D202890B34}" type="pres">
      <dgm:prSet presAssocID="{04559315-98B8-4A30-9731-FB0C6B6FB1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A20E704-FD52-46CF-8EAE-95A8B4491803}" type="pres">
      <dgm:prSet presAssocID="{83E16E89-A886-4E13-A176-00F90BEF6588}" presName="linNode" presStyleCnt="0"/>
      <dgm:spPr/>
    </dgm:pt>
    <dgm:pt modelId="{9355FD02-3357-4426-B8F2-ABD65887AC30}" type="pres">
      <dgm:prSet presAssocID="{83E16E89-A886-4E13-A176-00F90BEF6588}" presName="parentText" presStyleLbl="node1" presStyleIdx="0" presStyleCnt="2" custScaleX="84127" custScaleY="41287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B27B9AC-D06F-45A0-9DD5-CF367857EBA5}" type="pres">
      <dgm:prSet presAssocID="{83E16E89-A886-4E13-A176-00F90BEF6588}" presName="descendantText" presStyleLbl="alignAccFollowNode1" presStyleIdx="0" presStyleCnt="2" custScaleX="105952" custScaleY="3871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5322BE-4917-46BD-8180-956ACE7445DE}" type="pres">
      <dgm:prSet presAssocID="{F927B196-07F2-495C-A39D-3D86DF0F79BA}" presName="sp" presStyleCnt="0"/>
      <dgm:spPr/>
    </dgm:pt>
    <dgm:pt modelId="{13C22904-5101-4437-A7D7-AFBDE3AEC3EE}" type="pres">
      <dgm:prSet presAssocID="{2478A3D3-8855-4279-8441-80AD40A0D41E}" presName="linNode" presStyleCnt="0"/>
      <dgm:spPr/>
    </dgm:pt>
    <dgm:pt modelId="{84830936-FDB8-4667-9C63-D79EFC565524}" type="pres">
      <dgm:prSet presAssocID="{2478A3D3-8855-4279-8441-80AD40A0D41E}" presName="parentText" presStyleLbl="node1" presStyleIdx="1" presStyleCnt="2" custScaleX="85185" custScaleY="38968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0EC4C35-8F78-4ABA-81D2-EE38A8C6F444}" type="pres">
      <dgm:prSet presAssocID="{2478A3D3-8855-4279-8441-80AD40A0D41E}" presName="descendantText" presStyleLbl="alignAccFollowNode1" presStyleIdx="1" presStyleCnt="2" custScaleX="105357" custScaleY="3351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7E9DD44-F481-4746-B3C6-5948B393DB7C}" srcId="{04559315-98B8-4A30-9731-FB0C6B6FB1F1}" destId="{2478A3D3-8855-4279-8441-80AD40A0D41E}" srcOrd="1" destOrd="0" parTransId="{A2C60434-0166-4E6E-9533-3299B2127B88}" sibTransId="{1790142A-2036-4DEF-B6DF-9AC44AF57C07}"/>
    <dgm:cxn modelId="{FEB3592B-35AA-458E-BEA0-9485434EA2CA}" type="presOf" srcId="{2478A3D3-8855-4279-8441-80AD40A0D41E}" destId="{84830936-FDB8-4667-9C63-D79EFC565524}" srcOrd="0" destOrd="0" presId="urn:microsoft.com/office/officeart/2005/8/layout/vList5"/>
    <dgm:cxn modelId="{53D12B36-D810-4218-A3D6-8CE83083EC4B}" type="presOf" srcId="{04559315-98B8-4A30-9731-FB0C6B6FB1F1}" destId="{306D25FF-56F8-423C-8ADE-F8D202890B34}" srcOrd="0" destOrd="0" presId="urn:microsoft.com/office/officeart/2005/8/layout/vList5"/>
    <dgm:cxn modelId="{1996F8EF-58F5-46ED-BBAF-95E1FC621F5E}" srcId="{83E16E89-A886-4E13-A176-00F90BEF6588}" destId="{29FAEFE7-4FC7-415C-A6C5-88240A8891CF}" srcOrd="0" destOrd="0" parTransId="{EF0252CA-EA44-4A6D-97B2-437D6B796D85}" sibTransId="{EAF7B7D2-9C2C-437D-8A44-1E7788C5C774}"/>
    <dgm:cxn modelId="{C288BA6B-63B3-46A0-B4D0-B646AAB1F04B}" srcId="{2478A3D3-8855-4279-8441-80AD40A0D41E}" destId="{4A490EB5-8E03-4C94-A175-051D9C756655}" srcOrd="1" destOrd="0" parTransId="{A9C266CC-148F-47B3-8D77-0C5DA682AE67}" sibTransId="{67385CCE-82DF-4FD5-887B-91C017B2E7A5}"/>
    <dgm:cxn modelId="{D8BB8ACA-0DCB-45F8-A87F-FDBDF001D904}" type="presOf" srcId="{3B86F699-1715-4305-87E1-D18BA8F1E346}" destId="{D0EC4C35-8F78-4ABA-81D2-EE38A8C6F444}" srcOrd="0" destOrd="2" presId="urn:microsoft.com/office/officeart/2005/8/layout/vList5"/>
    <dgm:cxn modelId="{1DC664B1-93CE-4E8A-85C8-417593AC67D6}" type="presOf" srcId="{4A490EB5-8E03-4C94-A175-051D9C756655}" destId="{D0EC4C35-8F78-4ABA-81D2-EE38A8C6F444}" srcOrd="0" destOrd="1" presId="urn:microsoft.com/office/officeart/2005/8/layout/vList5"/>
    <dgm:cxn modelId="{E40E7C6E-282C-4879-897A-23614FB4C450}" srcId="{04559315-98B8-4A30-9731-FB0C6B6FB1F1}" destId="{83E16E89-A886-4E13-A176-00F90BEF6588}" srcOrd="0" destOrd="0" parTransId="{ED2C895A-2EB8-4D32-AE12-658BC58AA079}" sibTransId="{F927B196-07F2-495C-A39D-3D86DF0F79BA}"/>
    <dgm:cxn modelId="{6A87BE1E-2F2E-4950-8C7A-87F092A8D01F}" srcId="{2478A3D3-8855-4279-8441-80AD40A0D41E}" destId="{3B86F699-1715-4305-87E1-D18BA8F1E346}" srcOrd="2" destOrd="0" parTransId="{DDDFA7A7-D7BA-4BD2-977E-3EFF9FA10543}" sibTransId="{098842B4-6BED-4090-9C24-488DF60118F2}"/>
    <dgm:cxn modelId="{D6BBDA67-6EF4-463E-9432-79EC1D1199B0}" srcId="{2478A3D3-8855-4279-8441-80AD40A0D41E}" destId="{C3DB27B4-1704-4E24-9F98-743FDF62E82E}" srcOrd="0" destOrd="0" parTransId="{71183819-EE7C-47E6-B556-AD36E873DD80}" sibTransId="{830036DD-CABA-4E85-B40C-A9FB96D64128}"/>
    <dgm:cxn modelId="{D6714A71-8075-4B04-8118-2D9C3CF2C174}" type="presOf" srcId="{C3DB27B4-1704-4E24-9F98-743FDF62E82E}" destId="{D0EC4C35-8F78-4ABA-81D2-EE38A8C6F444}" srcOrd="0" destOrd="0" presId="urn:microsoft.com/office/officeart/2005/8/layout/vList5"/>
    <dgm:cxn modelId="{9B957713-08A9-47B2-913F-4FCBE1AADA03}" type="presOf" srcId="{29FAEFE7-4FC7-415C-A6C5-88240A8891CF}" destId="{BB27B9AC-D06F-45A0-9DD5-CF367857EBA5}" srcOrd="0" destOrd="0" presId="urn:microsoft.com/office/officeart/2005/8/layout/vList5"/>
    <dgm:cxn modelId="{3FC8ADDD-DF52-46B7-BE6E-A5A46110C1BF}" type="presOf" srcId="{83E16E89-A886-4E13-A176-00F90BEF6588}" destId="{9355FD02-3357-4426-B8F2-ABD65887AC30}" srcOrd="0" destOrd="0" presId="urn:microsoft.com/office/officeart/2005/8/layout/vList5"/>
    <dgm:cxn modelId="{F4BAA425-91B3-44FE-A8C1-BB27539F4D53}" type="presParOf" srcId="{306D25FF-56F8-423C-8ADE-F8D202890B34}" destId="{4A20E704-FD52-46CF-8EAE-95A8B4491803}" srcOrd="0" destOrd="0" presId="urn:microsoft.com/office/officeart/2005/8/layout/vList5"/>
    <dgm:cxn modelId="{296977D6-F3C7-43B7-8C8A-43464C11D3CE}" type="presParOf" srcId="{4A20E704-FD52-46CF-8EAE-95A8B4491803}" destId="{9355FD02-3357-4426-B8F2-ABD65887AC30}" srcOrd="0" destOrd="0" presId="urn:microsoft.com/office/officeart/2005/8/layout/vList5"/>
    <dgm:cxn modelId="{4D41B31C-A0F4-4234-90BA-72D8DC8A0B7E}" type="presParOf" srcId="{4A20E704-FD52-46CF-8EAE-95A8B4491803}" destId="{BB27B9AC-D06F-45A0-9DD5-CF367857EBA5}" srcOrd="1" destOrd="0" presId="urn:microsoft.com/office/officeart/2005/8/layout/vList5"/>
    <dgm:cxn modelId="{17BFBCBE-E621-45F6-AA20-2BB621EF4237}" type="presParOf" srcId="{306D25FF-56F8-423C-8ADE-F8D202890B34}" destId="{CE5322BE-4917-46BD-8180-956ACE7445DE}" srcOrd="1" destOrd="0" presId="urn:microsoft.com/office/officeart/2005/8/layout/vList5"/>
    <dgm:cxn modelId="{B85CF4C1-C2FD-4218-AED0-FAC826189509}" type="presParOf" srcId="{306D25FF-56F8-423C-8ADE-F8D202890B34}" destId="{13C22904-5101-4437-A7D7-AFBDE3AEC3EE}" srcOrd="2" destOrd="0" presId="urn:microsoft.com/office/officeart/2005/8/layout/vList5"/>
    <dgm:cxn modelId="{BCFA6075-1FE7-4832-A5C3-EA2A50F8F295}" type="presParOf" srcId="{13C22904-5101-4437-A7D7-AFBDE3AEC3EE}" destId="{84830936-FDB8-4667-9C63-D79EFC565524}" srcOrd="0" destOrd="0" presId="urn:microsoft.com/office/officeart/2005/8/layout/vList5"/>
    <dgm:cxn modelId="{6D5FF5A4-043C-4787-9A65-9462D74EC4ED}" type="presParOf" srcId="{13C22904-5101-4437-A7D7-AFBDE3AEC3EE}" destId="{D0EC4C35-8F78-4ABA-81D2-EE38A8C6F4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7E8F06-5F89-4023-AB85-D3D7C0591E35}">
      <dsp:nvSpPr>
        <dsp:cNvPr id="0" name=""/>
        <dsp:cNvSpPr/>
      </dsp:nvSpPr>
      <dsp:spPr>
        <a:xfrm>
          <a:off x="1190" y="699020"/>
          <a:ext cx="2539007" cy="26659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u="sng" kern="1200" dirty="0" smtClean="0">
              <a:solidFill>
                <a:schemeClr val="tx2">
                  <a:lumMod val="20000"/>
                  <a:lumOff val="80000"/>
                </a:schemeClr>
              </a:solidFill>
              <a:effectLst/>
            </a:rPr>
            <a:t>提報書面成果</a:t>
          </a:r>
          <a:endParaRPr lang="en-US" altLang="zh-TW" sz="2000" b="1" u="sng" kern="1200" dirty="0" smtClean="0">
            <a:solidFill>
              <a:schemeClr val="tx2">
                <a:lumMod val="20000"/>
                <a:lumOff val="80000"/>
              </a:schemeClr>
            </a:solidFill>
            <a:effectLst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地方衛生局就</a:t>
          </a:r>
          <a:r>
            <a:rPr lang="en-US" altLang="zh-TW" sz="1800" b="1" kern="1200" dirty="0" smtClean="0"/>
            <a:t>108</a:t>
          </a:r>
          <a:r>
            <a:rPr lang="zh-TW" altLang="en-US" sz="1800" b="1" kern="1200" dirty="0" smtClean="0"/>
            <a:t>年度之衛教主軸項目，於</a:t>
          </a:r>
          <a:r>
            <a:rPr lang="en-US" altLang="zh-TW" sz="1800" b="1" u="sng" kern="1200" dirty="0" smtClean="0"/>
            <a:t>109</a:t>
          </a:r>
          <a:r>
            <a:rPr lang="zh-TW" altLang="en-US" sz="1800" b="1" u="sng" kern="1200" dirty="0" smtClean="0"/>
            <a:t>年</a:t>
          </a:r>
          <a:r>
            <a:rPr lang="en-US" altLang="zh-TW" sz="1800" b="1" u="sng" kern="1200" dirty="0" smtClean="0"/>
            <a:t>1</a:t>
          </a:r>
          <a:r>
            <a:rPr lang="zh-TW" altLang="en-US" sz="1800" b="1" u="sng" kern="1200" dirty="0" smtClean="0"/>
            <a:t>月</a:t>
          </a:r>
          <a:r>
            <a:rPr lang="en-US" altLang="zh-TW" sz="1800" b="1" u="sng" kern="1200" dirty="0" smtClean="0"/>
            <a:t>10</a:t>
          </a:r>
          <a:r>
            <a:rPr lang="zh-TW" altLang="en-US" sz="1800" b="1" u="sng" kern="1200" dirty="0" smtClean="0"/>
            <a:t>日前</a:t>
          </a:r>
          <a:r>
            <a:rPr lang="zh-TW" altLang="en-US" sz="1800" b="1" u="none" kern="1200" dirty="0" smtClean="0"/>
            <a:t>自提</a:t>
          </a:r>
          <a:r>
            <a:rPr lang="zh-TW" altLang="en-US" sz="1800" b="1" kern="1200" dirty="0" smtClean="0"/>
            <a:t>年度主軸業務推動之書面成果報告。</a:t>
          </a:r>
          <a:endParaRPr lang="zh-TW" altLang="en-US" sz="1800" b="1" kern="1200" dirty="0"/>
        </a:p>
      </dsp:txBody>
      <dsp:txXfrm>
        <a:off x="75555" y="773385"/>
        <a:ext cx="2390277" cy="2517228"/>
      </dsp:txXfrm>
    </dsp:sp>
    <dsp:sp modelId="{52E9B2CF-2E4A-4FD2-8E09-46C5751C46FF}">
      <dsp:nvSpPr>
        <dsp:cNvPr id="0" name=""/>
        <dsp:cNvSpPr/>
      </dsp:nvSpPr>
      <dsp:spPr>
        <a:xfrm>
          <a:off x="2794099" y="1717163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kern="1200"/>
        </a:p>
      </dsp:txBody>
      <dsp:txXfrm>
        <a:off x="2794099" y="1843098"/>
        <a:ext cx="376788" cy="377803"/>
      </dsp:txXfrm>
    </dsp:sp>
    <dsp:sp modelId="{4052D54E-9AC9-4C58-BA2A-67A7485CFED1}">
      <dsp:nvSpPr>
        <dsp:cNvPr id="0" name=""/>
        <dsp:cNvSpPr/>
      </dsp:nvSpPr>
      <dsp:spPr>
        <a:xfrm>
          <a:off x="3555801" y="699020"/>
          <a:ext cx="2539007" cy="26659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u="sng" kern="1200" dirty="0" smtClean="0">
              <a:solidFill>
                <a:schemeClr val="tx2">
                  <a:lumMod val="20000"/>
                  <a:lumOff val="80000"/>
                </a:schemeClr>
              </a:solidFill>
              <a:effectLst/>
            </a:rPr>
            <a:t>委員評分</a:t>
          </a:r>
          <a:endParaRPr lang="en-US" altLang="zh-TW" sz="2000" b="1" u="sng" kern="1200" dirty="0" smtClean="0">
            <a:solidFill>
              <a:schemeClr val="tx2">
                <a:lumMod val="20000"/>
                <a:lumOff val="80000"/>
              </a:schemeClr>
            </a:solidFill>
            <a:effectLst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由本部</a:t>
          </a:r>
          <a:r>
            <a:rPr lang="zh-TW" altLang="en-US" sz="1800" b="1" u="sng" kern="1200" dirty="0" smtClean="0"/>
            <a:t>邀集委員</a:t>
          </a:r>
          <a:r>
            <a:rPr lang="zh-TW" altLang="en-US" sz="1800" b="1" kern="1200" dirty="0" smtClean="0"/>
            <a:t>針對書面成果進行綜合性評分。</a:t>
          </a:r>
          <a:endParaRPr lang="zh-TW" altLang="en-US" sz="1800" b="1" kern="1200" dirty="0"/>
        </a:p>
      </dsp:txBody>
      <dsp:txXfrm>
        <a:off x="3630166" y="773385"/>
        <a:ext cx="2390277" cy="25172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C4C35-8F78-4ABA-81D2-EE38A8C6F444}">
      <dsp:nvSpPr>
        <dsp:cNvPr id="0" name=""/>
        <dsp:cNvSpPr/>
      </dsp:nvSpPr>
      <dsp:spPr>
        <a:xfrm rot="5400000">
          <a:off x="3892281" y="-842385"/>
          <a:ext cx="777663" cy="281505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配分從</a:t>
          </a:r>
          <a:r>
            <a:rPr lang="en-US" altLang="zh-TW" sz="1600" kern="1200" dirty="0" smtClean="0"/>
            <a:t>4</a:t>
          </a:r>
          <a:r>
            <a:rPr lang="zh-TW" altLang="en-US" sz="1600" kern="1200" dirty="0" smtClean="0"/>
            <a:t>分調整成</a:t>
          </a:r>
          <a:r>
            <a:rPr lang="en-US" altLang="zh-TW" sz="1600" kern="1200" dirty="0" smtClean="0"/>
            <a:t>6</a:t>
          </a:r>
          <a:r>
            <a:rPr lang="zh-TW" altLang="en-US" sz="1600" kern="1200" dirty="0" smtClean="0"/>
            <a:t>分。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考評指標二中之細項。</a:t>
          </a:r>
          <a:endParaRPr lang="zh-TW" altLang="en-US" sz="1600" kern="1200" dirty="0"/>
        </a:p>
      </dsp:txBody>
      <dsp:txXfrm rot="-5400000">
        <a:off x="2873587" y="214271"/>
        <a:ext cx="2777089" cy="701739"/>
      </dsp:txXfrm>
    </dsp:sp>
    <dsp:sp modelId="{84830936-FDB8-4667-9C63-D79EFC565524}">
      <dsp:nvSpPr>
        <dsp:cNvPr id="0" name=""/>
        <dsp:cNvSpPr/>
      </dsp:nvSpPr>
      <dsp:spPr>
        <a:xfrm>
          <a:off x="864088" y="20"/>
          <a:ext cx="2009498" cy="1130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主管支持度</a:t>
          </a:r>
          <a:endParaRPr lang="zh-TW" altLang="en-US" sz="1800" b="1" kern="1200" dirty="0"/>
        </a:p>
      </dsp:txBody>
      <dsp:txXfrm>
        <a:off x="919262" y="55194"/>
        <a:ext cx="1899150" cy="1019892"/>
      </dsp:txXfrm>
    </dsp:sp>
    <dsp:sp modelId="{83ADD6C8-B677-4FA9-819E-6179D54A9121}">
      <dsp:nvSpPr>
        <dsp:cNvPr id="0" name=""/>
        <dsp:cNvSpPr/>
      </dsp:nvSpPr>
      <dsp:spPr>
        <a:xfrm rot="5400000">
          <a:off x="3853117" y="460636"/>
          <a:ext cx="834813" cy="27938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配分從</a:t>
          </a:r>
          <a:r>
            <a:rPr lang="en-US" altLang="zh-TW" sz="1600" kern="1200" dirty="0" smtClean="0"/>
            <a:t>12</a:t>
          </a:r>
          <a:r>
            <a:rPr lang="zh-TW" altLang="en-US" sz="1600" kern="1200" dirty="0" smtClean="0"/>
            <a:t>分調整成</a:t>
          </a:r>
          <a:r>
            <a:rPr lang="en-US" altLang="zh-TW" sz="1600" kern="1200" dirty="0" smtClean="0"/>
            <a:t>15</a:t>
          </a:r>
          <a:r>
            <a:rPr lang="zh-TW" altLang="en-US" sz="1600" kern="1200" dirty="0" smtClean="0"/>
            <a:t>分。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考評指標二中之細項。</a:t>
          </a:r>
          <a:endParaRPr lang="zh-TW" altLang="en-US" sz="1600" kern="1200" dirty="0"/>
        </a:p>
      </dsp:txBody>
      <dsp:txXfrm rot="-5400000">
        <a:off x="2873587" y="1480918"/>
        <a:ext cx="2753121" cy="753309"/>
      </dsp:txXfrm>
    </dsp:sp>
    <dsp:sp modelId="{F477C993-A4AC-4C90-8C4C-D77F95EBDB64}">
      <dsp:nvSpPr>
        <dsp:cNvPr id="0" name=""/>
        <dsp:cNvSpPr/>
      </dsp:nvSpPr>
      <dsp:spPr>
        <a:xfrm>
          <a:off x="864088" y="1275282"/>
          <a:ext cx="2009498" cy="11645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各項資源</a:t>
          </a:r>
          <a:endParaRPr lang="en-US" altLang="zh-TW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結合辦理情形</a:t>
          </a:r>
          <a:endParaRPr lang="zh-TW" altLang="en-US" sz="1800" b="1" kern="1200" dirty="0"/>
        </a:p>
      </dsp:txBody>
      <dsp:txXfrm>
        <a:off x="920938" y="1332132"/>
        <a:ext cx="1895798" cy="1050881"/>
      </dsp:txXfrm>
    </dsp:sp>
    <dsp:sp modelId="{61CCA577-2900-43FC-BFA0-9661EED73919}">
      <dsp:nvSpPr>
        <dsp:cNvPr id="0" name=""/>
        <dsp:cNvSpPr/>
      </dsp:nvSpPr>
      <dsp:spPr>
        <a:xfrm rot="5400000">
          <a:off x="3815515" y="1890506"/>
          <a:ext cx="911988" cy="27958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配分從</a:t>
          </a:r>
          <a:r>
            <a:rPr lang="en-US" altLang="zh-TW" sz="1600" kern="1200" dirty="0" smtClean="0"/>
            <a:t>10</a:t>
          </a:r>
          <a:r>
            <a:rPr lang="zh-TW" altLang="en-US" sz="1600" kern="1200" dirty="0" smtClean="0"/>
            <a:t>分調整成</a:t>
          </a:r>
          <a:r>
            <a:rPr lang="en-US" altLang="zh-TW" sz="1600" kern="1200" dirty="0" smtClean="0"/>
            <a:t>15</a:t>
          </a:r>
          <a:r>
            <a:rPr lang="zh-TW" altLang="en-US" sz="1600" kern="1200" dirty="0" smtClean="0"/>
            <a:t>分。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考評指標三中之細項。</a:t>
          </a:r>
          <a:endParaRPr lang="zh-TW" altLang="en-US" sz="1600" kern="1200" dirty="0"/>
        </a:p>
      </dsp:txBody>
      <dsp:txXfrm rot="-5400000">
        <a:off x="2873587" y="2876954"/>
        <a:ext cx="2751324" cy="822948"/>
      </dsp:txXfrm>
    </dsp:sp>
    <dsp:sp modelId="{C9492222-925E-4D18-8726-B13D9605A717}">
      <dsp:nvSpPr>
        <dsp:cNvPr id="0" name=""/>
        <dsp:cNvSpPr/>
      </dsp:nvSpPr>
      <dsp:spPr>
        <a:xfrm>
          <a:off x="864088" y="2584885"/>
          <a:ext cx="2009498" cy="1407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媒體通路露出</a:t>
          </a:r>
          <a:endParaRPr lang="en-US" altLang="zh-TW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行銷及宣導情形</a:t>
          </a:r>
          <a:endParaRPr lang="en-US" altLang="zh-TW" sz="1800" b="1" kern="1200" dirty="0" smtClean="0"/>
        </a:p>
      </dsp:txBody>
      <dsp:txXfrm>
        <a:off x="932776" y="2653573"/>
        <a:ext cx="1872122" cy="12697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7B9AC-D06F-45A0-9DD5-CF367857EBA5}">
      <dsp:nvSpPr>
        <dsp:cNvPr id="0" name=""/>
        <dsp:cNvSpPr/>
      </dsp:nvSpPr>
      <dsp:spPr>
        <a:xfrm rot="5400000">
          <a:off x="4307827" y="-1444222"/>
          <a:ext cx="1235032" cy="512695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將原</a:t>
          </a:r>
          <a:r>
            <a:rPr lang="en-US" altLang="zh-TW" sz="1600" kern="1200" dirty="0" smtClean="0"/>
            <a:t>2</a:t>
          </a:r>
          <a:r>
            <a:rPr lang="zh-TW" altLang="en-US" sz="1600" kern="1200" dirty="0" smtClean="0"/>
            <a:t>項指標項目「衛生局自行設計之教材」以及「相關文宣製作物內容的豐富創意度」合併計分，避免重複評核。</a:t>
          </a:r>
          <a:endParaRPr lang="zh-TW" altLang="en-US" sz="1600" kern="1200" dirty="0"/>
        </a:p>
      </dsp:txBody>
      <dsp:txXfrm rot="-5400000">
        <a:off x="2361868" y="562026"/>
        <a:ext cx="5066662" cy="1114454"/>
      </dsp:txXfrm>
    </dsp:sp>
    <dsp:sp modelId="{9355FD02-3357-4426-B8F2-ABD65887AC30}">
      <dsp:nvSpPr>
        <dsp:cNvPr id="0" name=""/>
        <dsp:cNvSpPr/>
      </dsp:nvSpPr>
      <dsp:spPr>
        <a:xfrm>
          <a:off x="72013" y="295971"/>
          <a:ext cx="2289854" cy="16465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衛生局自行設計之教材及文宣製作物</a:t>
          </a:r>
          <a:endParaRPr lang="zh-TW" altLang="en-US" sz="1800" b="1" kern="1200" dirty="0"/>
        </a:p>
      </dsp:txBody>
      <dsp:txXfrm>
        <a:off x="152392" y="376350"/>
        <a:ext cx="2129096" cy="1485806"/>
      </dsp:txXfrm>
    </dsp:sp>
    <dsp:sp modelId="{D0EC4C35-8F78-4ABA-81D2-EE38A8C6F444}">
      <dsp:nvSpPr>
        <dsp:cNvPr id="0" name=""/>
        <dsp:cNvSpPr/>
      </dsp:nvSpPr>
      <dsp:spPr>
        <a:xfrm rot="5400000">
          <a:off x="4405102" y="369900"/>
          <a:ext cx="1069287" cy="509815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zh-TW" altLang="en-US" sz="1600" kern="1200" dirty="0" smtClean="0"/>
            <a:t>　行政處理時效。</a:t>
          </a: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zh-TW" altLang="en-US" sz="1600" kern="1200" dirty="0" smtClean="0"/>
            <a:t>　地方亮點特色（加分項）。</a:t>
          </a: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1600" kern="1200" dirty="0"/>
        </a:p>
      </dsp:txBody>
      <dsp:txXfrm rot="-5400000">
        <a:off x="2390666" y="2436534"/>
        <a:ext cx="5045961" cy="964891"/>
      </dsp:txXfrm>
    </dsp:sp>
    <dsp:sp modelId="{84830936-FDB8-4667-9C63-D79EFC565524}">
      <dsp:nvSpPr>
        <dsp:cNvPr id="0" name=""/>
        <dsp:cNvSpPr/>
      </dsp:nvSpPr>
      <dsp:spPr>
        <a:xfrm>
          <a:off x="72013" y="2141940"/>
          <a:ext cx="2318652" cy="1554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b="1" kern="1200" dirty="0" smtClean="0"/>
            <a:t>108</a:t>
          </a:r>
          <a:r>
            <a:rPr lang="zh-TW" altLang="en-US" sz="1800" b="1" kern="1200" dirty="0" smtClean="0"/>
            <a:t>年考評</a:t>
          </a:r>
          <a:endParaRPr lang="en-US" altLang="zh-TW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/>
            <a:t>新增之項目</a:t>
          </a:r>
          <a:endParaRPr lang="zh-TW" altLang="en-US" sz="1800" b="1" kern="1200" dirty="0"/>
        </a:p>
      </dsp:txBody>
      <dsp:txXfrm>
        <a:off x="147877" y="2217804"/>
        <a:ext cx="2166924" cy="14023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375" cy="4973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221" y="1"/>
            <a:ext cx="2950374" cy="4973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98FD449E-D084-474C-832A-235C37E2EF50}" type="datetimeFigureOut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40372"/>
            <a:ext cx="2950375" cy="4973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5224418A-D725-487E-BE77-1DE1970EFF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0462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375" cy="4973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221" y="1"/>
            <a:ext cx="2950374" cy="4973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F5479891-F2A5-4736-A788-5CA1ED2AB103}" type="datetimeFigureOut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239" y="4720985"/>
            <a:ext cx="5446723" cy="4473102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73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525580D1-456B-41D1-B4CB-88FAE415CAE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6540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580D1-456B-41D1-B4CB-88FAE415CAE4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0969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9F44-350D-4C1F-8825-4799A8918453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369C8-4BCA-4906-A0B1-7CD5B8C630FF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81A3-274E-498C-B718-019599C29D3C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465F-C1B5-4C20-91DF-743A8D809614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69C0-2D31-46F6-A48D-8896A608E6AE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91061-1738-4AE4-8158-96139C3E5B20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B48-65BD-403C-BEFB-229253E58CE9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DF41-EE62-4DCB-B2FB-0092A6529E05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CAA3-0BFC-4090-B1EE-FC877DE7865A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21B4E-A1DB-48CC-BEF9-840222238DEE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7252-5124-47F8-A594-9557BDA133A3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0BBDBED-6142-4201-9C12-73955C66F7BC}" type="datetime1">
              <a:rPr lang="zh-TW" altLang="en-US" smtClean="0"/>
              <a:t>2018/11/23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4EBD550-8026-49B2-AEC4-0E9E720AB5FB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40" r:id="rId4"/>
    <p:sldLayoutId id="2147484541" r:id="rId5"/>
    <p:sldLayoutId id="2147484542" r:id="rId6"/>
    <p:sldLayoutId id="2147484543" r:id="rId7"/>
    <p:sldLayoutId id="2147484544" r:id="rId8"/>
    <p:sldLayoutId id="2147484545" r:id="rId9"/>
    <p:sldLayoutId id="2147484546" r:id="rId10"/>
    <p:sldLayoutId id="2147484547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1600" y="1484783"/>
            <a:ext cx="763284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108</a:t>
            </a:r>
            <a:r>
              <a:rPr lang="zh-TW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</a:t>
            </a:r>
            <a:r>
              <a:rPr lang="zh-TW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地方衛生機關業務考評</a:t>
            </a:r>
            <a:br>
              <a:rPr lang="zh-TW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</a:br>
            <a:r>
              <a:rPr lang="en-US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zh-TW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衛生</a:t>
            </a:r>
            <a:r>
              <a:rPr lang="zh-TW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教育</a:t>
            </a:r>
            <a:r>
              <a:rPr lang="zh-TW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宣導</a:t>
            </a:r>
            <a:r>
              <a:rPr lang="zh-TW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業務</a:t>
            </a:r>
            <a:r>
              <a:rPr lang="en-US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r>
              <a:rPr lang="zh-TW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指標</a:t>
            </a:r>
            <a:endParaRPr lang="zh-TW" altLang="en-US" sz="4400" dirty="0">
              <a:latin typeface="+mn-ea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2807803" y="3645024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latin typeface="+mn-ea"/>
              </a:rPr>
              <a:t>報告</a:t>
            </a:r>
            <a:r>
              <a:rPr lang="zh-TW" altLang="en-US" sz="2400" b="1" dirty="0" smtClean="0">
                <a:latin typeface="+mn-ea"/>
              </a:rPr>
              <a:t>單位</a:t>
            </a:r>
            <a:r>
              <a:rPr lang="en-US" altLang="zh-TW" sz="2400" b="1" dirty="0" smtClean="0">
                <a:latin typeface="+mn-ea"/>
              </a:rPr>
              <a:t>:</a:t>
            </a:r>
            <a:r>
              <a:rPr lang="zh-TW" altLang="en-US" sz="2400" b="1" dirty="0" smtClean="0">
                <a:latin typeface="+mn-ea"/>
              </a:rPr>
              <a:t>綜合規劃司</a:t>
            </a:r>
            <a:r>
              <a:rPr lang="en-US" altLang="zh-TW" sz="2400" b="1" dirty="0" smtClean="0">
                <a:latin typeface="+mn-ea"/>
              </a:rPr>
              <a:t>(</a:t>
            </a:r>
            <a:r>
              <a:rPr lang="zh-TW" altLang="en-US" sz="2400" b="1" dirty="0" smtClean="0">
                <a:latin typeface="+mn-ea"/>
              </a:rPr>
              <a:t>第</a:t>
            </a:r>
            <a:r>
              <a:rPr lang="en-US" altLang="zh-TW" sz="2400" b="1" dirty="0" smtClean="0">
                <a:latin typeface="+mn-ea"/>
              </a:rPr>
              <a:t>4</a:t>
            </a:r>
            <a:r>
              <a:rPr lang="zh-TW" altLang="en-US" sz="2400" b="1" dirty="0" smtClean="0">
                <a:latin typeface="+mn-ea"/>
              </a:rPr>
              <a:t>科</a:t>
            </a:r>
            <a:r>
              <a:rPr lang="en-US" altLang="zh-TW" sz="2400" b="1" dirty="0" smtClean="0">
                <a:latin typeface="+mn-ea"/>
              </a:rPr>
              <a:t>)</a:t>
            </a:r>
          </a:p>
          <a:p>
            <a:r>
              <a:rPr lang="zh-TW" altLang="en-US" sz="2400" b="1" dirty="0">
                <a:latin typeface="+mn-ea"/>
              </a:rPr>
              <a:t>報告</a:t>
            </a:r>
            <a:r>
              <a:rPr lang="zh-TW" altLang="en-US" sz="2400" b="1" dirty="0" smtClean="0">
                <a:latin typeface="+mn-ea"/>
              </a:rPr>
              <a:t>日期</a:t>
            </a:r>
            <a:r>
              <a:rPr lang="en-US" altLang="zh-TW" sz="2400" b="1" dirty="0" smtClean="0">
                <a:latin typeface="+mn-ea"/>
              </a:rPr>
              <a:t>:107</a:t>
            </a:r>
            <a:r>
              <a:rPr lang="zh-TW" altLang="en-US" sz="2400" b="1" dirty="0" smtClean="0">
                <a:latin typeface="+mn-ea"/>
              </a:rPr>
              <a:t>年</a:t>
            </a:r>
            <a:r>
              <a:rPr lang="en-US" altLang="zh-TW" sz="2400" b="1" dirty="0" smtClean="0">
                <a:latin typeface="+mn-ea"/>
              </a:rPr>
              <a:t>11</a:t>
            </a:r>
            <a:r>
              <a:rPr lang="zh-TW" altLang="en-US" sz="2400" b="1" dirty="0" smtClean="0">
                <a:latin typeface="+mn-ea"/>
              </a:rPr>
              <a:t>月</a:t>
            </a:r>
            <a:r>
              <a:rPr lang="en-US" altLang="zh-TW" sz="2400" b="1" dirty="0" smtClean="0">
                <a:latin typeface="+mn-ea"/>
              </a:rPr>
              <a:t>26</a:t>
            </a:r>
            <a:r>
              <a:rPr lang="zh-TW" altLang="en-US" sz="2400" b="1" dirty="0" smtClean="0">
                <a:latin typeface="+mn-ea"/>
              </a:rPr>
              <a:t>日</a:t>
            </a:r>
            <a:endParaRPr lang="zh-TW" altLang="en-US" sz="2400" b="1" dirty="0">
              <a:latin typeface="+mn-ea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4675226"/>
            <a:ext cx="9144000" cy="2187996"/>
          </a:xfrm>
          <a:prstGeom prst="rect">
            <a:avLst/>
          </a:prstGeom>
        </p:spPr>
      </p:pic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10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15131"/>
              </p:ext>
            </p:extLst>
          </p:nvPr>
        </p:nvGraphicFramePr>
        <p:xfrm>
          <a:off x="251520" y="476672"/>
          <a:ext cx="8640960" cy="5792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4896544"/>
                <a:gridCol w="2160240"/>
              </a:tblGrid>
              <a:tr h="389344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指標項目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細項指標說明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備註</a:t>
                      </a:r>
                      <a:endParaRPr lang="zh-TW" altLang="en-US" dirty="0"/>
                    </a:p>
                  </a:txBody>
                  <a:tcPr/>
                </a:tc>
              </a:tr>
              <a:tr h="397844">
                <a:tc rowSpan="6">
                  <a:txBody>
                    <a:bodyPr/>
                    <a:lstStyle/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二、</a:t>
                      </a:r>
                      <a:r>
                        <a:rPr lang="zh-TW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實體宣導活動及相關文宣製作物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合計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33+2</a:t>
                      </a:r>
                      <a:r>
                        <a:rPr lang="zh-TW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續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18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二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主管支持度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(0-</a:t>
                      </a: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/>
                        <a:t>各局處聯合辦理之活動中有宣導年度衛教主軸議題，皆可計算場次。</a:t>
                      </a:r>
                      <a:endParaRPr lang="zh-TW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1752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zh-TW" sz="16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主管於整年度衛教宣導扮演之角色</a:t>
                      </a:r>
                      <a:endParaRPr lang="en-US" altLang="zh-TW" sz="16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TW" sz="16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zh-TW" sz="16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如</a:t>
                      </a:r>
                      <a:r>
                        <a:rPr lang="en-US" altLang="zh-TW" sz="16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zh-TW" altLang="zh-TW" sz="16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是否定期召開討論會議給予相關建議等</a:t>
                      </a:r>
                      <a:r>
                        <a:rPr lang="en-US" altLang="zh-TW" sz="16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6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、衛教活動參與情況。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副局長以上之長官組成衛生教育推動小組或相關組織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第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項小組會議定期召開與衛教主軸有關會議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年至少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次以上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zh-TW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縣市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秘書長以上長官參</a:t>
                      </a:r>
                      <a:r>
                        <a:rPr lang="zh-TW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與衛教主軸相關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宣導</a:t>
                      </a:r>
                      <a:r>
                        <a:rPr lang="en-US" altLang="zh-TW" sz="16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6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秘書長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場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正副首長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場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分，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場次最多得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zh-TW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衛生局正、副局長出席與衛教主軸相關活動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場以上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zh-TW" alt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各主軸皆有出席另得</a:t>
                      </a:r>
                      <a:r>
                        <a:rPr lang="en-US" altLang="zh-TW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lang="zh-TW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40776">
                <a:tc vMerge="1">
                  <a:txBody>
                    <a:bodyPr/>
                    <a:lstStyle/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6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6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三</a:t>
                      </a:r>
                      <a:r>
                        <a:rPr lang="en-US" altLang="zh-TW" sz="16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各項資源結合辦理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情形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(0-</a:t>
                      </a: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/>
                        <a:t>-</a:t>
                      </a:r>
                      <a:endParaRPr lang="zh-TW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8017">
                <a:tc vMerge="1">
                  <a:txBody>
                    <a:bodyPr/>
                    <a:lstStyle/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zh-TW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是否藉助其他局處活動，辦理相關衛生教育課程或結合學校、醫院等內外資源共同辦理。</a:t>
                      </a:r>
                      <a:endParaRPr lang="zh-TW" alt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6091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四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en-US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地方亮點特色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加分</a:t>
                      </a: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0-2</a:t>
                      </a:r>
                      <a:r>
                        <a:rPr lang="zh-TW" altLang="en-US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1800" b="1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dirty="0" smtClean="0"/>
                        <a:t>可供其他縣市於</a:t>
                      </a:r>
                      <a:endParaRPr lang="en-US" altLang="zh-TW" sz="1400" dirty="0" smtClean="0"/>
                    </a:p>
                    <a:p>
                      <a:pPr algn="ctr"/>
                      <a:r>
                        <a:rPr lang="zh-TW" altLang="en-US" sz="1400" dirty="0" smtClean="0"/>
                        <a:t>衛教工作坊標竿學習參考</a:t>
                      </a:r>
                      <a:endParaRPr lang="zh-TW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8017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zh-TW" altLang="en-US" sz="1600" dirty="0" smtClean="0">
                          <a:solidFill>
                            <a:schemeClr val="accent6"/>
                          </a:solidFill>
                        </a:rPr>
                        <a:t>請於成果報告中提報地方亮點特色。</a:t>
                      </a:r>
                      <a:endParaRPr lang="en-US" altLang="zh-TW" sz="1600" dirty="0" smtClean="0">
                        <a:solidFill>
                          <a:schemeClr val="accent6"/>
                        </a:solidFill>
                      </a:endParaRP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dirty="0" smtClean="0">
                          <a:solidFill>
                            <a:schemeClr val="accent6"/>
                          </a:solidFill>
                        </a:rPr>
                        <a:t>(</a:t>
                      </a:r>
                      <a:r>
                        <a:rPr lang="zh-TW" altLang="en-US" sz="1600" dirty="0" smtClean="0">
                          <a:solidFill>
                            <a:schemeClr val="accent6"/>
                          </a:solidFill>
                        </a:rPr>
                        <a:t>若加分後總分超過</a:t>
                      </a:r>
                      <a:r>
                        <a:rPr lang="en-US" altLang="zh-TW" sz="1600" dirty="0" smtClean="0">
                          <a:solidFill>
                            <a:schemeClr val="accent6"/>
                          </a:solidFill>
                        </a:rPr>
                        <a:t>100</a:t>
                      </a:r>
                      <a:r>
                        <a:rPr lang="zh-TW" altLang="en-US" sz="1600" dirty="0" smtClean="0">
                          <a:solidFill>
                            <a:schemeClr val="accent6"/>
                          </a:solidFill>
                        </a:rPr>
                        <a:t>分，以</a:t>
                      </a:r>
                      <a:r>
                        <a:rPr lang="en-US" altLang="zh-TW" sz="1600" dirty="0" smtClean="0">
                          <a:solidFill>
                            <a:schemeClr val="accent6"/>
                          </a:solidFill>
                        </a:rPr>
                        <a:t>100</a:t>
                      </a:r>
                      <a:r>
                        <a:rPr lang="zh-TW" altLang="en-US" sz="1600" dirty="0" smtClean="0">
                          <a:solidFill>
                            <a:schemeClr val="accent6"/>
                          </a:solidFill>
                        </a:rPr>
                        <a:t>分計算</a:t>
                      </a:r>
                      <a:r>
                        <a:rPr lang="en-US" altLang="zh-TW" sz="1600" dirty="0" smtClean="0">
                          <a:solidFill>
                            <a:schemeClr val="accent6"/>
                          </a:solidFill>
                        </a:rPr>
                        <a:t>)</a:t>
                      </a:r>
                      <a:endParaRPr lang="zh-TW" alt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59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11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099458"/>
              </p:ext>
            </p:extLst>
          </p:nvPr>
        </p:nvGraphicFramePr>
        <p:xfrm>
          <a:off x="323528" y="1844824"/>
          <a:ext cx="8496944" cy="3547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/>
                <a:gridCol w="4694297"/>
                <a:gridCol w="22904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指標項目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細項指標說明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備註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zh-TW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三、</a:t>
                      </a: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成效評價及各通路露出情形</a:t>
                      </a:r>
                      <a:endParaRPr lang="en-US" altLang="zh-TW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合計</a:t>
                      </a:r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一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計畫是否設定評價機制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(0-20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zh-TW" altLang="en-US" sz="1600" dirty="0" smtClean="0"/>
                        <a:t>請於成果報告中呈現</a:t>
                      </a:r>
                      <a:endParaRPr lang="zh-TW" altLang="en-US" sz="16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8651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TW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是否針對轄內人口進行分析、設立預期目標、評價方式、評價是否包含過程指標及結果指標、改進策略等。</a:t>
                      </a:r>
                      <a:endParaRPr lang="zh-TW" alt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二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媒體通路露出、行銷及宣導情形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(0-</a:t>
                      </a:r>
                      <a:r>
                        <a:rPr lang="en-US" altLang="zh-TW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主要係希望民眾能多了解政府所辦理之相關服務並前往參與，辦理之情況亦讓民眾知道，塑造政府形象。</a:t>
                      </a:r>
                      <a:endParaRPr lang="zh-TW" alt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8896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TW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利用官方網站電子布告系統、</a:t>
                      </a:r>
                      <a:r>
                        <a:rPr lang="en-US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</a:t>
                      </a:r>
                      <a:r>
                        <a:rPr lang="zh-TW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官方帳號、官方</a:t>
                      </a:r>
                      <a:r>
                        <a:rPr lang="en-US" altLang="zh-TW" sz="1600" kern="12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youtube</a:t>
                      </a:r>
                      <a:r>
                        <a:rPr lang="zh-TW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帳號經營、臉書、地方電台、各局處</a:t>
                      </a:r>
                      <a:r>
                        <a:rPr lang="en-US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TW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學校</a:t>
                      </a:r>
                      <a:r>
                        <a:rPr lang="en-US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TW" altLang="zh-TW" sz="16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醫院跑馬燈、鄰里廣播系統、定點發送衛教單張、張貼海報等方式露出訊息。</a:t>
                      </a:r>
                      <a:endParaRPr lang="zh-TW" altLang="en-US" sz="16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6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12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162551"/>
              </p:ext>
            </p:extLst>
          </p:nvPr>
        </p:nvGraphicFramePr>
        <p:xfrm>
          <a:off x="251521" y="1918911"/>
          <a:ext cx="8712968" cy="2806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/>
                <a:gridCol w="4296478"/>
                <a:gridCol w="2904323"/>
              </a:tblGrid>
              <a:tr h="530111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指標項目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細項指標說明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備註</a:t>
                      </a:r>
                      <a:endParaRPr lang="zh-TW" altLang="en-US" dirty="0"/>
                    </a:p>
                  </a:txBody>
                  <a:tcPr/>
                </a:tc>
              </a:tr>
              <a:tr h="493777">
                <a:tc rowSpan="2">
                  <a:txBody>
                    <a:bodyPr/>
                    <a:lstStyle/>
                    <a:p>
                      <a:r>
                        <a:rPr lang="zh-TW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四、中央與地方夥伴關係</a:t>
                      </a:r>
                      <a:r>
                        <a:rPr lang="zh-TW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合計</a:t>
                      </a:r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一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en-US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行政處理時效</a:t>
                      </a:r>
                      <a:r>
                        <a:rPr lang="zh-TW" altLang="zh-TW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(0-2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公文以縣市發文日期為憑，惟如需紙本正本，則以附件送達本部收文日為憑。</a:t>
                      </a:r>
                      <a:endParaRPr lang="zh-TW" alt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82345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endParaRPr lang="en-US" altLang="zh-TW" sz="1600" kern="1200" dirty="0" smtClean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8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函</a:t>
                      </a:r>
                      <a:r>
                        <a:rPr lang="zh-TW" sz="1800" kern="12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請縣市提報「年度衛教推動成果報告書」，依下列情形給分</a:t>
                      </a:r>
                      <a:r>
                        <a:rPr lang="en-US" sz="1800" kern="12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indent="0"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endParaRPr lang="zh-TW" sz="1800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 algn="l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zh-T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於提報期限內繳交得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</a:p>
                    <a:p>
                      <a:pPr marL="285750" lvl="0" indent="-285750" algn="l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zh-T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逾提報期限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工作日內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含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繳交得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</a:p>
                  </a:txBody>
                  <a:tcPr marL="114300" marR="114300" marT="0" marB="0"/>
                </a:tc>
                <a:tc vMerge="1">
                  <a:txBody>
                    <a:bodyPr/>
                    <a:lstStyle/>
                    <a:p>
                      <a:endParaRPr lang="zh-TW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84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75856" y="2060848"/>
            <a:ext cx="2592288" cy="990600"/>
          </a:xfrm>
        </p:spPr>
        <p:txBody>
          <a:bodyPr>
            <a:noAutofit/>
          </a:bodyPr>
          <a:lstStyle/>
          <a:p>
            <a:r>
              <a:rPr lang="zh-TW" altLang="en-US" sz="4400" b="1" u="sng" dirty="0" smtClean="0"/>
              <a:t>報告大綱</a:t>
            </a:r>
            <a:endParaRPr lang="zh-TW" altLang="en-US" sz="4400" b="1" u="sng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75856" y="3068960"/>
            <a:ext cx="2988332" cy="25922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TW" altLang="en-US" sz="3200" dirty="0" smtClean="0"/>
              <a:t>考評辦法</a:t>
            </a:r>
            <a:endParaRPr lang="en-US" altLang="zh-TW" sz="3200" dirty="0" smtClean="0"/>
          </a:p>
          <a:p>
            <a:pPr>
              <a:buFont typeface="Wingdings" panose="05000000000000000000" pitchFamily="2" charset="2"/>
              <a:buChar char="u"/>
            </a:pPr>
            <a:r>
              <a:rPr lang="zh-TW" altLang="en-US" sz="3200" dirty="0" smtClean="0"/>
              <a:t>評分標準</a:t>
            </a:r>
            <a:endParaRPr lang="en-US" altLang="zh-TW" dirty="0" smtClean="0"/>
          </a:p>
          <a:p>
            <a:pPr lvl="2">
              <a:buFont typeface="Wingdings" panose="05000000000000000000" pitchFamily="2" charset="2"/>
              <a:buChar char="ü"/>
            </a:pPr>
            <a:r>
              <a:rPr lang="zh-TW" altLang="en-US" dirty="0" smtClean="0"/>
              <a:t>評分標準調整</a:t>
            </a:r>
            <a:endParaRPr lang="en-US" altLang="zh-TW" dirty="0" smtClean="0"/>
          </a:p>
          <a:p>
            <a:pPr lvl="2">
              <a:buFont typeface="Wingdings" panose="05000000000000000000" pitchFamily="2" charset="2"/>
              <a:buChar char="ü"/>
            </a:pPr>
            <a:r>
              <a:rPr lang="zh-TW" altLang="en-US" dirty="0" smtClean="0"/>
              <a:t>總</a:t>
            </a:r>
            <a:r>
              <a:rPr lang="zh-TW" altLang="en-US" dirty="0"/>
              <a:t>指標</a:t>
            </a:r>
            <a:r>
              <a:rPr lang="zh-TW" altLang="en-US" dirty="0" smtClean="0"/>
              <a:t>說明</a:t>
            </a:r>
            <a:endParaRPr lang="en-US" altLang="zh-TW" dirty="0" smtClean="0"/>
          </a:p>
          <a:p>
            <a:pPr lvl="2">
              <a:buFont typeface="Wingdings" panose="05000000000000000000" pitchFamily="2" charset="2"/>
              <a:buChar char="ü"/>
            </a:pPr>
            <a:r>
              <a:rPr lang="zh-TW" altLang="en-US" dirty="0" smtClean="0"/>
              <a:t>細項指標說明</a:t>
            </a:r>
            <a:endParaRPr lang="en-US" altLang="zh-TW" sz="3000" dirty="0" smtClean="0"/>
          </a:p>
          <a:p>
            <a:pPr>
              <a:buFont typeface="Wingdings" panose="05000000000000000000" pitchFamily="2" charset="2"/>
              <a:buChar char="u"/>
            </a:pPr>
            <a:endParaRPr lang="en-US" altLang="zh-TW" dirty="0" smtClean="0"/>
          </a:p>
          <a:p>
            <a:pPr>
              <a:buFont typeface="Wingdings" panose="05000000000000000000" pitchFamily="2" charset="2"/>
              <a:buChar char="u"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44624"/>
            <a:ext cx="5112568" cy="1571999"/>
          </a:xfrm>
          <a:prstGeom prst="rect">
            <a:avLst/>
          </a:prstGeom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2699792" y="5504894"/>
            <a:ext cx="381642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ash"/>
          </a:ln>
        </p:spPr>
        <p:txBody>
          <a:bodyPr wrap="square">
            <a:spAutoFit/>
          </a:bodyPr>
          <a:lstStyle/>
          <a:p>
            <a:pPr algn="just"/>
            <a:r>
              <a:rPr lang="zh-TW" altLang="en-US" dirty="0" smtClean="0"/>
              <a:t>*</a:t>
            </a:r>
            <a:r>
              <a:rPr lang="zh-TW" altLang="en-US" b="1" dirty="0"/>
              <a:t>請</a:t>
            </a:r>
            <a:r>
              <a:rPr lang="zh-TW" altLang="en-US" b="1" dirty="0" smtClean="0"/>
              <a:t>參考 考評作業手冊第</a:t>
            </a:r>
            <a:r>
              <a:rPr lang="en-US" altLang="zh-TW" b="1" dirty="0" smtClean="0"/>
              <a:t>99</a:t>
            </a:r>
            <a:r>
              <a:rPr lang="zh-TW" altLang="en-US" b="1" dirty="0" smtClean="0"/>
              <a:t>至</a:t>
            </a:r>
            <a:r>
              <a:rPr lang="en-US" altLang="zh-TW" b="1" dirty="0" smtClean="0"/>
              <a:t>102</a:t>
            </a:r>
            <a:r>
              <a:rPr lang="zh-TW" altLang="en-US" b="1" dirty="0" smtClean="0"/>
              <a:t>頁</a:t>
            </a:r>
            <a:endParaRPr lang="zh-TW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904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35696" y="1484784"/>
            <a:ext cx="4680520" cy="990600"/>
          </a:xfrm>
        </p:spPr>
        <p:txBody>
          <a:bodyPr>
            <a:noAutofit/>
          </a:bodyPr>
          <a:lstStyle/>
          <a:p>
            <a:r>
              <a:rPr lang="zh-TW" altLang="en-US" sz="4400" dirty="0" smtClean="0"/>
              <a:t>          </a:t>
            </a:r>
            <a:r>
              <a:rPr lang="zh-TW" altLang="en-US" sz="4400" b="1" u="sng" dirty="0" smtClean="0"/>
              <a:t>考評辦法</a:t>
            </a:r>
            <a:endParaRPr lang="zh-TW" altLang="en-US" sz="4400" b="1" u="sng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44624"/>
            <a:ext cx="5112568" cy="157199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04664" y="5504894"/>
            <a:ext cx="763284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ash"/>
          </a:ln>
        </p:spPr>
        <p:txBody>
          <a:bodyPr wrap="square">
            <a:spAutoFit/>
          </a:bodyPr>
          <a:lstStyle/>
          <a:p>
            <a:pPr algn="just"/>
            <a:r>
              <a:rPr lang="zh-TW" altLang="en-US" dirty="0" smtClean="0"/>
              <a:t>*  </a:t>
            </a:r>
            <a:r>
              <a:rPr lang="zh-TW" altLang="en-US" b="1" dirty="0" smtClean="0">
                <a:latin typeface="+mn-ea"/>
              </a:rPr>
              <a:t>自提書面成果內容</a:t>
            </a:r>
            <a:r>
              <a:rPr lang="zh-TW" altLang="en-US" b="1" dirty="0">
                <a:latin typeface="+mn-ea"/>
              </a:rPr>
              <a:t>需</a:t>
            </a:r>
            <a:r>
              <a:rPr lang="zh-TW" altLang="en-US" b="1" dirty="0" smtClean="0">
                <a:latin typeface="+mn-ea"/>
              </a:rPr>
              <a:t>包含各指標項目內容，並請加總各項指標數據。</a:t>
            </a:r>
            <a:endParaRPr lang="zh-TW" altLang="en-US" b="1" dirty="0">
              <a:latin typeface="+mn-ea"/>
            </a:endParaRPr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3</a:t>
            </a:fld>
            <a:endParaRPr lang="zh-TW" altLang="en-US"/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755714340"/>
              </p:ext>
            </p:extLst>
          </p:nvPr>
        </p:nvGraphicFramePr>
        <p:xfrm>
          <a:off x="1451992" y="181022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35696" y="1646312"/>
            <a:ext cx="5688632" cy="990600"/>
          </a:xfrm>
        </p:spPr>
        <p:txBody>
          <a:bodyPr>
            <a:noAutofit/>
          </a:bodyPr>
          <a:lstStyle/>
          <a:p>
            <a:r>
              <a:rPr lang="zh-TW" altLang="en-US" sz="3600" b="1" u="sng" dirty="0" smtClean="0"/>
              <a:t>本部衛教主軸活動辦理方式</a:t>
            </a:r>
            <a:endParaRPr lang="zh-TW" altLang="en-US" sz="3600" b="1" u="sng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44624"/>
            <a:ext cx="5112568" cy="1571999"/>
          </a:xfrm>
          <a:prstGeom prst="rect">
            <a:avLst/>
          </a:prstGeom>
        </p:spPr>
      </p:pic>
      <p:sp>
        <p:nvSpPr>
          <p:cNvPr id="14" name="投影片編號版面配置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1043608" y="3140968"/>
            <a:ext cx="2016224" cy="1368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b="1" dirty="0" smtClean="0">
                <a:latin typeface="+mj-ea"/>
                <a:ea typeface="+mj-ea"/>
              </a:rPr>
              <a:t>107</a:t>
            </a:r>
            <a:r>
              <a:rPr lang="zh-TW" altLang="en-US" sz="2000" b="1" dirty="0" smtClean="0">
                <a:latin typeface="+mj-ea"/>
                <a:ea typeface="+mj-ea"/>
              </a:rPr>
              <a:t>年</a:t>
            </a:r>
            <a:endParaRPr lang="en-US" altLang="zh-TW" sz="2000" b="1" dirty="0" smtClean="0">
              <a:latin typeface="+mj-ea"/>
              <a:ea typeface="+mj-ea"/>
            </a:endParaRPr>
          </a:p>
          <a:p>
            <a:pPr algn="ctr"/>
            <a:r>
              <a:rPr lang="zh-TW" altLang="en-US" sz="2000" b="1" dirty="0" smtClean="0">
                <a:latin typeface="+mj-ea"/>
                <a:ea typeface="+mj-ea"/>
              </a:rPr>
              <a:t>衛教主軸</a:t>
            </a:r>
            <a:endParaRPr lang="en-US" altLang="zh-TW" sz="2000" b="1" dirty="0" smtClean="0">
              <a:latin typeface="+mj-ea"/>
              <a:ea typeface="+mj-ea"/>
            </a:endParaRPr>
          </a:p>
          <a:p>
            <a:pPr algn="ctr"/>
            <a:r>
              <a:rPr lang="zh-TW" altLang="en-US" sz="2000" b="1" u="sng" dirty="0" smtClean="0">
                <a:latin typeface="+mj-ea"/>
                <a:ea typeface="+mj-ea"/>
              </a:rPr>
              <a:t>巡迴宣導</a:t>
            </a:r>
            <a:r>
              <a:rPr lang="zh-TW" altLang="en-US" sz="2000" b="1" u="sng" dirty="0">
                <a:latin typeface="+mj-ea"/>
                <a:ea typeface="+mj-ea"/>
              </a:rPr>
              <a:t>活動</a:t>
            </a:r>
          </a:p>
        </p:txBody>
      </p:sp>
      <p:sp>
        <p:nvSpPr>
          <p:cNvPr id="15" name="矩形 14"/>
          <p:cNvSpPr/>
          <p:nvPr/>
        </p:nvSpPr>
        <p:spPr>
          <a:xfrm>
            <a:off x="6084168" y="3068960"/>
            <a:ext cx="2304256" cy="1440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b="1" dirty="0" smtClean="0">
                <a:latin typeface="+mj-ea"/>
                <a:ea typeface="+mj-ea"/>
              </a:rPr>
              <a:t>108</a:t>
            </a:r>
            <a:r>
              <a:rPr lang="zh-TW" altLang="en-US" sz="2000" b="1" dirty="0" smtClean="0">
                <a:latin typeface="+mj-ea"/>
                <a:ea typeface="+mj-ea"/>
              </a:rPr>
              <a:t>年</a:t>
            </a:r>
            <a:endParaRPr lang="en-US" altLang="zh-TW" sz="2000" b="1" dirty="0" smtClean="0">
              <a:latin typeface="+mj-ea"/>
              <a:ea typeface="+mj-ea"/>
            </a:endParaRPr>
          </a:p>
          <a:p>
            <a:pPr algn="ctr"/>
            <a:r>
              <a:rPr lang="zh-TW" altLang="en-US" sz="2000" b="1" dirty="0" smtClean="0">
                <a:latin typeface="+mj-ea"/>
                <a:ea typeface="+mj-ea"/>
              </a:rPr>
              <a:t>衛教主軸</a:t>
            </a:r>
            <a:endParaRPr lang="en-US" altLang="zh-TW" sz="2000" b="1" dirty="0" smtClean="0">
              <a:latin typeface="+mj-ea"/>
              <a:ea typeface="+mj-ea"/>
            </a:endParaRPr>
          </a:p>
          <a:p>
            <a:pPr algn="ctr"/>
            <a:r>
              <a:rPr lang="zh-TW" altLang="en-US" sz="2000" b="1" u="sng" dirty="0" smtClean="0">
                <a:latin typeface="+mj-ea"/>
                <a:ea typeface="+mj-ea"/>
              </a:rPr>
              <a:t>展覽體驗活動</a:t>
            </a:r>
            <a:endParaRPr lang="en-US" altLang="zh-TW" sz="2000" b="1" u="sng" dirty="0" smtClean="0">
              <a:latin typeface="+mj-ea"/>
              <a:ea typeface="+mj-ea"/>
            </a:endParaRPr>
          </a:p>
          <a:p>
            <a:pPr algn="ctr"/>
            <a:r>
              <a:rPr lang="en-US" altLang="zh-TW" sz="2000" b="1" u="sng" dirty="0" smtClean="0">
                <a:latin typeface="+mj-ea"/>
                <a:ea typeface="+mj-ea"/>
              </a:rPr>
              <a:t>(</a:t>
            </a:r>
            <a:r>
              <a:rPr lang="zh-TW" altLang="en-US" sz="2000" b="1" u="sng" dirty="0" smtClean="0">
                <a:latin typeface="+mj-ea"/>
                <a:ea typeface="+mj-ea"/>
              </a:rPr>
              <a:t>試辦一年</a:t>
            </a:r>
            <a:r>
              <a:rPr lang="en-US" altLang="zh-TW" sz="2000" b="1" u="sng" dirty="0" smtClean="0">
                <a:latin typeface="+mj-ea"/>
                <a:ea typeface="+mj-ea"/>
              </a:rPr>
              <a:t>)</a:t>
            </a:r>
            <a:endParaRPr lang="zh-TW" altLang="en-US" sz="2000" b="1" u="sng" dirty="0">
              <a:latin typeface="+mj-ea"/>
              <a:ea typeface="+mj-ea"/>
            </a:endParaRPr>
          </a:p>
        </p:txBody>
      </p:sp>
      <p:sp>
        <p:nvSpPr>
          <p:cNvPr id="12" name="向右箭號 11"/>
          <p:cNvSpPr/>
          <p:nvPr/>
        </p:nvSpPr>
        <p:spPr>
          <a:xfrm>
            <a:off x="3557600" y="3212976"/>
            <a:ext cx="2166528" cy="108012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文字方塊 16"/>
          <p:cNvSpPr txBox="1"/>
          <p:nvPr/>
        </p:nvSpPr>
        <p:spPr>
          <a:xfrm>
            <a:off x="3453326" y="4377878"/>
            <a:ext cx="2342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dirty="0" smtClean="0"/>
              <a:t>考量巡迴宣導活動</a:t>
            </a:r>
            <a:r>
              <a:rPr lang="zh-TW" altLang="zh-TW" dirty="0" smtClean="0"/>
              <a:t>造成</a:t>
            </a:r>
            <a:r>
              <a:rPr lang="zh-TW" altLang="zh-TW" dirty="0"/>
              <a:t>縣市政府額外人力、物力、經濟負擔</a:t>
            </a:r>
            <a:r>
              <a:rPr lang="zh-TW" altLang="zh-TW" dirty="0" smtClean="0"/>
              <a:t>。</a:t>
            </a:r>
            <a:endParaRPr lang="en-US" altLang="zh-TW" dirty="0" smtClean="0"/>
          </a:p>
        </p:txBody>
      </p:sp>
      <p:sp>
        <p:nvSpPr>
          <p:cNvPr id="20" name="矩形 19"/>
          <p:cNvSpPr/>
          <p:nvPr/>
        </p:nvSpPr>
        <p:spPr>
          <a:xfrm>
            <a:off x="1043608" y="4509120"/>
            <a:ext cx="2016224" cy="2016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</a:rPr>
              <a:t>由本部採購單一廠商，協助</a:t>
            </a:r>
            <a:r>
              <a:rPr lang="en-US" altLang="zh-TW" sz="1600" dirty="0" smtClean="0">
                <a:solidFill>
                  <a:schemeClr val="tx1"/>
                </a:solidFill>
              </a:rPr>
              <a:t>22</a:t>
            </a:r>
            <a:r>
              <a:rPr lang="zh-TW" altLang="en-US" sz="1600" dirty="0" smtClean="0">
                <a:solidFill>
                  <a:schemeClr val="tx1"/>
                </a:solidFill>
              </a:rPr>
              <a:t>縣市</a:t>
            </a:r>
            <a:r>
              <a:rPr lang="zh-TW" altLang="en-US" sz="1600" dirty="0">
                <a:solidFill>
                  <a:schemeClr val="tx1"/>
                </a:solidFill>
              </a:rPr>
              <a:t>辦理</a:t>
            </a:r>
            <a:r>
              <a:rPr lang="zh-TW" altLang="en-US" sz="1600" dirty="0" smtClean="0">
                <a:solidFill>
                  <a:schemeClr val="tx1"/>
                </a:solidFill>
              </a:rPr>
              <a:t>衛教主軸巡迴活動。</a:t>
            </a:r>
            <a:endParaRPr lang="en-US" altLang="zh-TW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TW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</a:rPr>
              <a:t>活動列入考核項目中</a:t>
            </a:r>
            <a:r>
              <a:rPr lang="en-US" altLang="zh-TW" sz="1600" dirty="0" smtClean="0">
                <a:solidFill>
                  <a:schemeClr val="tx1"/>
                </a:solidFill>
              </a:rPr>
              <a:t>(</a:t>
            </a:r>
            <a:r>
              <a:rPr lang="zh-TW" altLang="en-US" sz="1600" dirty="0" smtClean="0">
                <a:solidFill>
                  <a:schemeClr val="tx1"/>
                </a:solidFill>
              </a:rPr>
              <a:t>配分</a:t>
            </a:r>
            <a:r>
              <a:rPr lang="en-US" altLang="zh-TW" sz="1600" dirty="0" smtClean="0">
                <a:solidFill>
                  <a:schemeClr val="tx1"/>
                </a:solidFill>
              </a:rPr>
              <a:t>10</a:t>
            </a:r>
            <a:r>
              <a:rPr lang="zh-TW" altLang="en-US" sz="1600" dirty="0" smtClean="0">
                <a:solidFill>
                  <a:schemeClr val="tx1"/>
                </a:solidFill>
              </a:rPr>
              <a:t>分</a:t>
            </a:r>
            <a:r>
              <a:rPr lang="en-US" altLang="zh-TW" sz="1600" dirty="0" smtClean="0">
                <a:solidFill>
                  <a:schemeClr val="tx1"/>
                </a:solidFill>
              </a:rPr>
              <a:t>)</a:t>
            </a:r>
            <a:r>
              <a:rPr lang="zh-TW" altLang="en-US" sz="1600" dirty="0" smtClean="0">
                <a:solidFill>
                  <a:schemeClr val="tx1"/>
                </a:solidFill>
              </a:rPr>
              <a:t>。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84168" y="4509120"/>
            <a:ext cx="2304256" cy="2016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</a:rPr>
              <a:t>本部於北中南針對不同衛教主軸設計有系統性之展覽或體驗活動。</a:t>
            </a:r>
            <a:endParaRPr lang="en-US" altLang="zh-TW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TW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chemeClr val="tx1"/>
                </a:solidFill>
              </a:rPr>
              <a:t>活動由本部</a:t>
            </a:r>
            <a:r>
              <a:rPr lang="zh-TW" altLang="en-US" sz="1600" dirty="0" smtClean="0">
                <a:solidFill>
                  <a:schemeClr val="tx1"/>
                </a:solidFill>
              </a:rPr>
              <a:t>舉辦，</a:t>
            </a:r>
            <a:r>
              <a:rPr lang="zh-TW" altLang="en-US" sz="1600" u="sng" dirty="0" smtClean="0">
                <a:solidFill>
                  <a:schemeClr val="tx1"/>
                </a:solidFill>
              </a:rPr>
              <a:t>無對應考評項目</a:t>
            </a:r>
            <a:r>
              <a:rPr lang="zh-TW" altLang="en-US" sz="1600" dirty="0" smtClean="0">
                <a:solidFill>
                  <a:schemeClr val="tx1"/>
                </a:solidFill>
              </a:rPr>
              <a:t>，</a:t>
            </a:r>
            <a:r>
              <a:rPr lang="zh-TW" altLang="en-US" sz="1600" u="sng" dirty="0" smtClean="0">
                <a:solidFill>
                  <a:schemeClr val="tx1"/>
                </a:solidFill>
              </a:rPr>
              <a:t>分數回歸相關指標中</a:t>
            </a:r>
            <a:r>
              <a:rPr lang="zh-TW" altLang="en-US" sz="1600" dirty="0" smtClean="0">
                <a:solidFill>
                  <a:schemeClr val="tx1"/>
                </a:solidFill>
              </a:rPr>
              <a:t>。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96136" y="2708920"/>
            <a:ext cx="2880320" cy="4320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 smtClean="0">
                <a:latin typeface="+mn-ea"/>
              </a:rPr>
              <a:t>規劃研議中</a:t>
            </a:r>
            <a:endParaRPr lang="zh-TW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788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547664" y="1268760"/>
            <a:ext cx="6048672" cy="1728192"/>
          </a:xfrm>
        </p:spPr>
        <p:txBody>
          <a:bodyPr>
            <a:normAutofit/>
          </a:bodyPr>
          <a:lstStyle/>
          <a:p>
            <a:pPr algn="ctr"/>
            <a:r>
              <a:rPr lang="zh-TW" altLang="en-US" b="1" u="sng" dirty="0" smtClean="0"/>
              <a:t>評分標準調整</a:t>
            </a:r>
            <a:endParaRPr lang="zh-TW" altLang="en-US" sz="3100" b="1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44624"/>
            <a:ext cx="5112568" cy="1571999"/>
          </a:xfrm>
          <a:prstGeom prst="rect">
            <a:avLst/>
          </a:prstGeom>
        </p:spPr>
      </p:pic>
      <p:sp>
        <p:nvSpPr>
          <p:cNvPr id="12" name="向右箭號 11"/>
          <p:cNvSpPr/>
          <p:nvPr/>
        </p:nvSpPr>
        <p:spPr>
          <a:xfrm>
            <a:off x="2195736" y="4149079"/>
            <a:ext cx="1472804" cy="50405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5</a:t>
            </a:fld>
            <a:endParaRPr lang="zh-TW" altLang="en-US"/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4134315630"/>
              </p:ext>
            </p:extLst>
          </p:nvPr>
        </p:nvGraphicFramePr>
        <p:xfrm>
          <a:off x="2915816" y="2564904"/>
          <a:ext cx="6552728" cy="399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橢圓 1"/>
          <p:cNvSpPr/>
          <p:nvPr/>
        </p:nvSpPr>
        <p:spPr>
          <a:xfrm>
            <a:off x="611560" y="3284984"/>
            <a:ext cx="2088232" cy="22322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TW" altLang="en-US" b="1" dirty="0">
                <a:latin typeface="+mn-ea"/>
              </a:rPr>
              <a:t>衛生教育主軸巡迴宣導</a:t>
            </a:r>
            <a:r>
              <a:rPr lang="zh-TW" altLang="en-US" b="1" dirty="0" smtClean="0">
                <a:latin typeface="+mn-ea"/>
              </a:rPr>
              <a:t>活動辦理情形（</a:t>
            </a:r>
            <a:r>
              <a:rPr lang="en-US" altLang="zh-TW" b="1" dirty="0" smtClean="0">
                <a:latin typeface="+mn-ea"/>
              </a:rPr>
              <a:t>10</a:t>
            </a:r>
            <a:r>
              <a:rPr lang="zh-TW" altLang="en-US" b="1" dirty="0">
                <a:latin typeface="+mn-ea"/>
              </a:rPr>
              <a:t>分</a:t>
            </a:r>
            <a:r>
              <a:rPr lang="zh-TW" altLang="en-US" b="1" dirty="0"/>
              <a:t>）</a:t>
            </a:r>
          </a:p>
        </p:txBody>
      </p:sp>
      <p:sp>
        <p:nvSpPr>
          <p:cNvPr id="11" name="向右箭號 10"/>
          <p:cNvSpPr/>
          <p:nvPr/>
        </p:nvSpPr>
        <p:spPr>
          <a:xfrm rot="19780510">
            <a:off x="2213804" y="3319209"/>
            <a:ext cx="1472804" cy="50405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向右箭號 12"/>
          <p:cNvSpPr/>
          <p:nvPr/>
        </p:nvSpPr>
        <p:spPr>
          <a:xfrm rot="1849135">
            <a:off x="2308738" y="5051679"/>
            <a:ext cx="1472804" cy="50405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乘號 13"/>
          <p:cNvSpPr/>
          <p:nvPr/>
        </p:nvSpPr>
        <p:spPr>
          <a:xfrm rot="20820009">
            <a:off x="836657" y="2943232"/>
            <a:ext cx="1080120" cy="843943"/>
          </a:xfrm>
          <a:prstGeom prst="mathMultiply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49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547664" y="1268760"/>
            <a:ext cx="6048672" cy="1728192"/>
          </a:xfrm>
        </p:spPr>
        <p:txBody>
          <a:bodyPr>
            <a:normAutofit/>
          </a:bodyPr>
          <a:lstStyle/>
          <a:p>
            <a:pPr algn="ctr"/>
            <a:r>
              <a:rPr lang="zh-TW" altLang="en-US" b="1" u="sng" dirty="0" smtClean="0"/>
              <a:t>評分標準調整</a:t>
            </a:r>
            <a:endParaRPr lang="zh-TW" altLang="en-US" sz="3100" b="1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44624"/>
            <a:ext cx="5112568" cy="1571999"/>
          </a:xfrm>
          <a:prstGeom prst="rect">
            <a:avLst/>
          </a:prstGeom>
        </p:spPr>
      </p:pic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6</a:t>
            </a:fld>
            <a:endParaRPr lang="zh-TW" altLang="en-US"/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3064811012"/>
              </p:ext>
            </p:extLst>
          </p:nvPr>
        </p:nvGraphicFramePr>
        <p:xfrm>
          <a:off x="827584" y="2564904"/>
          <a:ext cx="7560840" cy="399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69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7</a:t>
            </a:fld>
            <a:endParaRPr lang="zh-TW" altLang="en-US"/>
          </a:p>
        </p:txBody>
      </p:sp>
      <p:graphicFrame>
        <p:nvGraphicFramePr>
          <p:cNvPr id="5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0142927"/>
              </p:ext>
            </p:extLst>
          </p:nvPr>
        </p:nvGraphicFramePr>
        <p:xfrm>
          <a:off x="539552" y="2132856"/>
          <a:ext cx="8208913" cy="3600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1224136"/>
                <a:gridCol w="863624"/>
                <a:gridCol w="864569"/>
              </a:tblGrid>
              <a:tr h="105560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/>
                        <a:t>考評指標</a:t>
                      </a:r>
                      <a:endParaRPr lang="zh-TW" altLang="en-US" sz="24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zh-TW" sz="2400" kern="100" dirty="0" smtClean="0">
                          <a:solidFill>
                            <a:schemeClr val="bg1"/>
                          </a:solidFill>
                          <a:effectLst/>
                        </a:rPr>
                        <a:t>指標細項數目</a:t>
                      </a:r>
                      <a:endParaRPr lang="zh-TW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/>
                        <a:t>配分</a:t>
                      </a:r>
                      <a:endParaRPr lang="zh-TW" altLang="en-US" sz="24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636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kern="100" dirty="0" smtClean="0">
                          <a:solidFill>
                            <a:schemeClr val="tx1"/>
                          </a:solidFill>
                          <a:effectLst/>
                        </a:rPr>
                        <a:t>一、</a:t>
                      </a:r>
                      <a:r>
                        <a:rPr lang="zh-TW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教材</a:t>
                      </a:r>
                      <a:r>
                        <a:rPr lang="zh-TW" altLang="en-US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及文宣製作物之設計與運用情形</a:t>
                      </a:r>
                      <a:endParaRPr lang="zh-TW" alt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30</a:t>
                      </a:r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solidFill>
                            <a:schemeClr val="tx1"/>
                          </a:solidFill>
                        </a:rPr>
                        <a:t>100+2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36199">
                <a:tc>
                  <a:txBody>
                    <a:bodyPr/>
                    <a:lstStyle/>
                    <a:p>
                      <a:pPr marL="354013" indent="-354013" algn="just">
                        <a:spcAft>
                          <a:spcPts val="0"/>
                        </a:spcAft>
                      </a:pPr>
                      <a:r>
                        <a:rPr lang="zh-TW" altLang="en-US" sz="2000" b="1" i="0" kern="1200" dirty="0" smtClean="0">
                          <a:solidFill>
                            <a:schemeClr val="dk1"/>
                          </a:solidFill>
                          <a:effectLst/>
                        </a:rPr>
                        <a:t>二、年度衛生教育宣導辦理情形</a:t>
                      </a:r>
                      <a:r>
                        <a:rPr lang="en-US" altLang="zh-TW" sz="2000" b="1" i="0" kern="1200" dirty="0" smtClean="0">
                          <a:solidFill>
                            <a:schemeClr val="dk1"/>
                          </a:solidFill>
                          <a:effectLst/>
                        </a:rPr>
                        <a:t>(</a:t>
                      </a:r>
                      <a:r>
                        <a:rPr lang="zh-TW" altLang="en-US" sz="2000" b="1" i="0" kern="1200" dirty="0" smtClean="0">
                          <a:solidFill>
                            <a:schemeClr val="dk1"/>
                          </a:solidFill>
                          <a:effectLst/>
                        </a:rPr>
                        <a:t>含加分項</a:t>
                      </a:r>
                      <a:r>
                        <a:rPr lang="en-US" altLang="zh-TW" sz="2000" b="1" i="0" kern="1200" dirty="0" smtClean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zh-TW" altLang="en-US" sz="1600" b="1" i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4</a:t>
                      </a:r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33+2</a:t>
                      </a:r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199">
                <a:tc>
                  <a:txBody>
                    <a:bodyPr/>
                    <a:lstStyle/>
                    <a:p>
                      <a:pPr marL="354013" indent="-354013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三、</a:t>
                      </a:r>
                      <a:r>
                        <a:rPr lang="zh-TW" altLang="zh-TW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成效評價及各通路露出情形</a:t>
                      </a:r>
                      <a:endParaRPr lang="zh-TW" altLang="en-US" sz="20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35</a:t>
                      </a:r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6361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2000" b="1" kern="100" dirty="0" smtClean="0">
                          <a:solidFill>
                            <a:schemeClr val="tx1"/>
                          </a:solidFill>
                          <a:effectLst/>
                        </a:rPr>
                        <a:t>四、中央與地方夥伴關係</a:t>
                      </a:r>
                      <a:endParaRPr lang="zh-TW" altLang="en-US" sz="20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1979712" y="980728"/>
            <a:ext cx="4680520" cy="990600"/>
          </a:xfrm>
        </p:spPr>
        <p:txBody>
          <a:bodyPr>
            <a:noAutofit/>
          </a:bodyPr>
          <a:lstStyle/>
          <a:p>
            <a:r>
              <a:rPr lang="zh-TW" altLang="en-US" sz="4400" dirty="0" smtClean="0"/>
              <a:t>       </a:t>
            </a:r>
            <a:r>
              <a:rPr lang="zh-TW" altLang="en-US" sz="4400" b="1" u="sng" dirty="0" smtClean="0"/>
              <a:t>總指標說明</a:t>
            </a:r>
            <a:endParaRPr lang="zh-TW" altLang="en-US" sz="4400" b="1" u="sng" dirty="0"/>
          </a:p>
        </p:txBody>
      </p:sp>
    </p:spTree>
    <p:extLst>
      <p:ext uri="{BB962C8B-B14F-4D97-AF65-F5344CB8AC3E}">
        <p14:creationId xmlns:p14="http://schemas.microsoft.com/office/powerpoint/2010/main" val="303469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8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71230"/>
              </p:ext>
            </p:extLst>
          </p:nvPr>
        </p:nvGraphicFramePr>
        <p:xfrm>
          <a:off x="179512" y="908720"/>
          <a:ext cx="8784978" cy="5336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4968552"/>
                <a:gridCol w="2160242"/>
              </a:tblGrid>
              <a:tr h="631989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指標項目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細項指標說明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備註</a:t>
                      </a:r>
                      <a:endParaRPr lang="zh-TW" altLang="en-US" dirty="0"/>
                    </a:p>
                  </a:txBody>
                  <a:tcPr/>
                </a:tc>
              </a:tr>
              <a:tr h="952187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一、教材及文宣製作物之設計與運用情形</a:t>
                      </a:r>
                      <a:endParaRPr lang="en-US" altLang="zh-TW" sz="18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合計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zh-TW" altLang="en-US" sz="1400" dirty="0" smtClean="0"/>
                    </a:p>
                    <a:p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一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運用本部衛教主軸相關教材及文宣製作物之情形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(0-10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-</a:t>
                      </a:r>
                      <a:endParaRPr lang="zh-TW" alt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37817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9705" algn="l"/>
                        </a:tabLst>
                      </a:pPr>
                      <a:r>
                        <a:rPr lang="zh-TW" sz="18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自行於主軸相關單位網站下載電子檔運用，並於報告中標明該教材或文宣製作物之名稱、運用情形</a:t>
                      </a:r>
                      <a:r>
                        <a:rPr lang="zh-TW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lang="en-US" altLang="zh-TW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l" defTabSz="914400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9705" algn="l"/>
                        </a:tabLst>
                      </a:pPr>
                      <a:r>
                        <a:rPr lang="zh-TW" altLang="zh-TW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運用本部所提供之教材或宣導物。</a:t>
                      </a:r>
                      <a:endParaRPr lang="zh-TW" sz="180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81583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二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en-US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衛生局自行設計之教材及文宣製作物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(0-20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TW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98604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3538" lvl="1" indent="-363538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9705" algn="l"/>
                        </a:tabLst>
                      </a:pPr>
                      <a:r>
                        <a:rPr lang="zh-TW" sz="18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分眾設計符合對象程度或所需資訊之教材</a:t>
                      </a:r>
                      <a:r>
                        <a:rPr lang="zh-TW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lang="en-US" altLang="zh-TW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3538" lvl="1" indent="-363538" algn="just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9705" algn="l"/>
                        </a:tabLst>
                      </a:pPr>
                      <a:r>
                        <a:rPr lang="zh-TW" altLang="zh-TW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是否分眾設計多樣宣導物、依據衛教主軸設計創意宣導物或設計符合在地特色包裝等。</a:t>
                      </a:r>
                      <a:endParaRPr lang="zh-TW" sz="180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37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1153641"/>
              </p:ext>
            </p:extLst>
          </p:nvPr>
        </p:nvGraphicFramePr>
        <p:xfrm>
          <a:off x="107504" y="476672"/>
          <a:ext cx="8928991" cy="619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5348825"/>
                <a:gridCol w="2140006"/>
              </a:tblGrid>
              <a:tr h="421330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指標項目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細項指標說明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備註</a:t>
                      </a:r>
                      <a:endParaRPr lang="zh-TW" altLang="en-US" dirty="0"/>
                    </a:p>
                  </a:txBody>
                  <a:tcPr/>
                </a:tc>
              </a:tr>
              <a:tr h="957454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二、年度衛生教育宣導辦理情形</a:t>
                      </a:r>
                      <a:r>
                        <a:rPr lang="zh-TW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合計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33+2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18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一</a:t>
                      </a:r>
                      <a:r>
                        <a:rPr lang="en-US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年度衛教主軸實體宣導活動</a:t>
                      </a:r>
                      <a:endParaRPr lang="en-US" altLang="zh-TW" sz="1800" b="1" kern="1200" dirty="0" smtClean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宣導方式</a:t>
                      </a:r>
                      <a:r>
                        <a:rPr lang="en-US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</a:t>
                      </a:r>
                      <a:r>
                        <a:rPr lang="zh-TW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、參與人數</a:t>
                      </a:r>
                      <a:r>
                        <a:rPr lang="en-US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</a:t>
                      </a:r>
                      <a:r>
                        <a:rPr lang="zh-TW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、場域</a:t>
                      </a:r>
                      <a:r>
                        <a:rPr lang="en-US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</a:t>
                      </a:r>
                      <a:r>
                        <a:rPr lang="zh-TW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6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altLang="zh-TW" sz="1400" b="1" dirty="0" smtClean="0"/>
                        <a:t>*</a:t>
                      </a:r>
                      <a:r>
                        <a:rPr lang="zh-TW" altLang="en-US" sz="1400" b="1" dirty="0" smtClean="0"/>
                        <a:t>現居人數</a:t>
                      </a:r>
                      <a:r>
                        <a:rPr lang="en-US" altLang="zh-TW" sz="1400" b="1" dirty="0" smtClean="0"/>
                        <a:t>:</a:t>
                      </a:r>
                    </a:p>
                    <a:p>
                      <a:r>
                        <a:rPr lang="zh-TW" altLang="en-US" sz="1400" dirty="0" smtClean="0"/>
                        <a:t>以內政部統計處</a:t>
                      </a:r>
                      <a:r>
                        <a:rPr lang="en-US" altLang="zh-TW" sz="1400" dirty="0" smtClean="0"/>
                        <a:t>7</a:t>
                      </a:r>
                      <a:r>
                        <a:rPr lang="zh-TW" altLang="en-US" sz="1400" dirty="0" smtClean="0"/>
                        <a:t>月現居人口數計算。</a:t>
                      </a:r>
                      <a:endParaRPr lang="en-US" altLang="zh-TW" sz="1400" dirty="0" smtClean="0"/>
                    </a:p>
                    <a:p>
                      <a:r>
                        <a:rPr lang="zh-TW" altLang="en-US" sz="1400" b="1" dirty="0" smtClean="0"/>
                        <a:t>*年齡範圍</a:t>
                      </a:r>
                      <a:r>
                        <a:rPr lang="en-US" altLang="zh-TW" sz="1400" b="1" dirty="0" smtClean="0"/>
                        <a:t>:</a:t>
                      </a:r>
                    </a:p>
                    <a:p>
                      <a:r>
                        <a:rPr lang="zh-TW" altLang="en-US" sz="1400" dirty="0" smtClean="0"/>
                        <a:t>全年齡。</a:t>
                      </a:r>
                      <a:endParaRPr lang="en-US" altLang="zh-TW" sz="1400" dirty="0" smtClean="0"/>
                    </a:p>
                    <a:p>
                      <a:r>
                        <a:rPr lang="zh-TW" altLang="en-US" sz="1400" b="1" dirty="0" smtClean="0"/>
                        <a:t>*參與人次提供</a:t>
                      </a:r>
                      <a:r>
                        <a:rPr lang="en-US" altLang="zh-TW" sz="1400" b="1" dirty="0" smtClean="0"/>
                        <a:t>:</a:t>
                      </a:r>
                    </a:p>
                    <a:p>
                      <a:r>
                        <a:rPr lang="zh-TW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以照片佐證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全場景</a:t>
                      </a: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lang="en-US" altLang="zh-TW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TW" alt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*人次計算方式</a:t>
                      </a: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全部主軸議題合計。</a:t>
                      </a:r>
                      <a:endParaRPr lang="en-US" altLang="zh-TW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影片觀看人數，以日期為截切點。</a:t>
                      </a:r>
                      <a:endParaRPr lang="en-US" altLang="zh-TW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委託媒體拍攝影片之民眾點閱數。</a:t>
                      </a:r>
                      <a:endParaRPr lang="en-US" altLang="zh-TW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篩檢、檢查、服務人數等。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視主軸而定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zh-TW" alt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*場域</a:t>
                      </a: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不同族群衛教對象之場所皆獨立算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種場域。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如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養護中心、育幼院、中途之家、廟口等等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特殊場域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如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KTV</a:t>
                      </a:r>
                      <a:r>
                        <a:rPr lang="zh-TW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、同志酒吧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、監獄</a:t>
                      </a:r>
                      <a:r>
                        <a:rPr lang="zh-TW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等皆可單獨列為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項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。</a:t>
                      </a:r>
                      <a:endParaRPr lang="en-US" altLang="zh-TW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視主軸而定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13904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Wingdings" panose="05000000000000000000" pitchFamily="2" charset="2"/>
                        <a:buChar char="ü"/>
                      </a:pPr>
                      <a:r>
                        <a:rPr lang="zh-TW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宣導方式</a:t>
                      </a:r>
                      <a:r>
                        <a:rPr lang="en-US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zh-TW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傳統式講授法、視聽輔助、角色扮演、實地參訪等。</a:t>
                      </a:r>
                    </a:p>
                    <a:p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使用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種方式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分、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2-3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種方式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分、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4-5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種方式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分、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種方式以上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  <a:endParaRPr lang="en-US" altLang="zh-TW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zh-TW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Wingdings" panose="05000000000000000000" pitchFamily="2" charset="2"/>
                        <a:buChar char="ü"/>
                      </a:pPr>
                      <a:r>
                        <a:rPr lang="zh-TW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參與</a:t>
                      </a:r>
                      <a:r>
                        <a:rPr lang="zh-TW" altLang="zh-TW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人</a:t>
                      </a:r>
                      <a:r>
                        <a:rPr lang="zh-TW" alt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次</a:t>
                      </a:r>
                      <a:r>
                        <a:rPr lang="en-US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zh-TW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以現居人數比例計算人次。</a:t>
                      </a:r>
                    </a:p>
                    <a:p>
                      <a:pPr lvl="0"/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整年度參與人次達現居人數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得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含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15%)</a:t>
                      </a:r>
                      <a:endParaRPr lang="zh-TW" altLang="zh-TW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整年度參與人次達現居人數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15-17.5%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得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(&gt;15%)</a:t>
                      </a:r>
                      <a:endParaRPr lang="zh-TW" altLang="zh-TW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整年度參與人次達現居人數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17.5-20%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得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(&gt;17.5%)</a:t>
                      </a:r>
                      <a:endParaRPr lang="zh-TW" altLang="zh-TW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整年度參與人次達現居人數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以上得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(&gt;20%)</a:t>
                      </a:r>
                    </a:p>
                    <a:p>
                      <a:pPr lvl="0"/>
                      <a:endParaRPr lang="zh-TW" altLang="zh-TW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Wingdings" panose="05000000000000000000" pitchFamily="2" charset="2"/>
                        <a:buChar char="ü"/>
                      </a:pPr>
                      <a:r>
                        <a:rPr lang="zh-TW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場域</a:t>
                      </a:r>
                      <a:r>
                        <a:rPr lang="en-US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zh-TW" altLang="zh-TW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企業、學校、政府、特殊場域、醫療院所、志工團體等。</a:t>
                      </a:r>
                    </a:p>
                    <a:p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於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種場域宣導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分、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3-4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種場域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分、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5-6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種場域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分、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7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種場域以上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分。</a:t>
                      </a:r>
                      <a:endParaRPr lang="zh-TW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D550-8026-49B2-AEC4-0E9E720AB5FB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996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清晰度">
  <a:themeElements>
    <a:clrScheme name="清晰度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古典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清晰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1332</TotalTime>
  <Words>1320</Words>
  <Application>Microsoft Office PowerPoint</Application>
  <PresentationFormat>如螢幕大小 (4:3)</PresentationFormat>
  <Paragraphs>170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清晰度</vt:lpstr>
      <vt:lpstr>PowerPoint 簡報</vt:lpstr>
      <vt:lpstr>報告大綱</vt:lpstr>
      <vt:lpstr>          考評辦法</vt:lpstr>
      <vt:lpstr>本部衛教主軸活動辦理方式</vt:lpstr>
      <vt:lpstr>評分標準調整</vt:lpstr>
      <vt:lpstr>評分標準調整</vt:lpstr>
      <vt:lpstr>       總指標說明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衛生教育推動業務--考評指標</dc:title>
  <dc:creator>admin</dc:creator>
  <cp:lastModifiedBy>綜合規劃司邱意庭</cp:lastModifiedBy>
  <cp:revision>132</cp:revision>
  <cp:lastPrinted>2018-11-21T08:41:25Z</cp:lastPrinted>
  <dcterms:created xsi:type="dcterms:W3CDTF">2013-11-25T13:31:40Z</dcterms:created>
  <dcterms:modified xsi:type="dcterms:W3CDTF">2018-11-23T01:00:37Z</dcterms:modified>
</cp:coreProperties>
</file>